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  <p:sldId id="262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  <a:srgbClr val="FF6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E84E-49D3-2697-2EFF-FA6BD79C9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1D2B3-E590-AD74-E4F5-95B461D630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4D1B6-B755-5B65-5C4B-FF3EA694B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7E681-A64F-5504-69A7-0F2EEABB9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E8CE4-E000-2713-28A4-B944614E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4201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4225-C42A-259C-202E-2260C6C2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BB275-C79F-CD24-93F8-AD32E2870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90CFA-3331-1FF8-0F28-55E019CDA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794BC-A9BD-CF75-E2E6-3FCADCA4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E073-ADD2-774B-C1A3-8C16D8326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4306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DA23-1ACB-59C1-BE7F-15704C54D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6493E-BBE2-0716-B831-2D8A9DA9F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0B9DF-F248-1AE2-BA3A-B47315E6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78E0-78C0-B53A-1BF5-76C51096C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D3A11-0989-C479-A22D-BD5A35B55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9763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D935-6746-D039-854C-A7DF12C1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AC8B6-CDFC-3A35-BFA5-AF8C1794E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77D66-DD6D-F9A1-524E-3DDBBCCA8A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686894-C20D-35DA-343E-EC350E3D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2750B-6B14-C393-BB8D-3E43AD6C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75ADB-8E13-87E3-C805-35A0BB8A6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1844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2B62D-0BBF-098A-9CC6-9B46B0037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B89A8-B6CD-D945-1429-027EBB5A6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01551-9F83-F828-C45C-0B5B5AAD6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C8C192-E689-4F0C-025A-4E65A4C711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68C1F-9FDC-734A-17AE-4031976EB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6CE68A-7173-E2B1-77F3-C307C7D2D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893006-3434-152D-4425-3B5BF199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591316-3748-1043-4B0F-006DAB99F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7564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DED2D-0395-8D1B-96AF-7651EA7C0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92AE8-5850-B078-FED1-FA617CBD4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D66BD1-7BFA-17E3-8351-99D0ABB1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E42A1D-9867-D364-0F03-32F4C90F7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9360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EBD0C4-E344-15BA-B544-960D22BE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F0365D-0FD4-A4E0-E934-6651B268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575FF-B377-DADB-D22A-589EEC7A0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53823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92370-C759-F669-D4D0-44087878C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2D55ED-15B7-C7CE-63B8-FBC9E2FBB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A3F43-B6CF-8DD8-926E-EAC0B2DEE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EC257-E234-3EC1-85C6-E22D5958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F65BD-140C-768C-35AF-D69F5EA45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8993B-FF6F-D87C-FD14-E07FE388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0270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D754-D5FA-4452-13A3-77A9F29C4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11F6B3-8AAF-42A0-2E91-52FFFBC8F2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9C5AE-358F-33C5-5E12-07D9BD97F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197F5-D1F6-BA76-FEE6-AFF352BD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85002-CA1C-79ED-4DE6-72889AD48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63A09-1C70-D8D6-8F95-B6CF97D61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1500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6373E-938B-0418-437E-3408FC6A2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A72CE-CF49-0A6B-5B40-D9CED5ED4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03A15-0594-816C-3DDA-DE6302C1E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D1E94-5AE8-86A0-6F90-2BF09A456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F6BA5-2AF1-ED38-7A90-5AA431AE4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56598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7F3CB7-BDA8-E18A-3989-0997662B80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A2B18-FF04-136C-3C5A-3C7678299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62DA2-D793-A19C-7CF3-E6FCE563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CE8F4-FA85-F4FC-5B27-90197DEF1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95AE9-6128-BD47-F145-7B42A4EE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0930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AAD32-07BB-9C44-1DF1-B87795D3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8C49E-E586-BBBE-5EBA-AF7C51C1C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20F93-C4E9-76A8-5A47-BB49F0C53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E086B-B274-46CA-9B44-14CC14FB3492}" type="datetimeFigureOut">
              <a:rPr lang="en-US" smtClean="0"/>
              <a:t>10/14/25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5B495-6286-CB69-F83B-8D8993C198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83E806-D238-D445-102F-C4567BD22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EF00E-EB9A-44E8-B0EE-210C63C27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5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9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docs.google.com/document/d/1b7a-kjWFxHZ-Nhfmc3WW4TxvER-X5RR08wdFPEBLvMk/edit?usp=sharing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pic>
        <p:nvPicPr>
          <p:cNvPr id="1026" name="Picture 2" descr="Participă în cadrul Concursului de Fizică „În Memoriam Mihai Marinciuc”">
            <a:extLst>
              <a:ext uri="{FF2B5EF4-FFF2-40B4-BE49-F238E27FC236}">
                <a16:creationId xmlns:a16="http://schemas.microsoft.com/office/drawing/2014/main" id="{D89E95A4-583E-64A8-AC7A-3CB47F85D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80" y="0"/>
            <a:ext cx="12303760" cy="745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o-RO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o-RO" dirty="0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o-RO" dirty="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3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ro-RO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9E79A2-4E58-B59E-B022-9A57A698F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4618" y="1332397"/>
            <a:ext cx="7170422" cy="1437640"/>
          </a:xfrm>
        </p:spPr>
        <p:txBody>
          <a:bodyPr>
            <a:normAutofit fontScale="90000"/>
          </a:bodyPr>
          <a:lstStyle/>
          <a:p>
            <a:pPr algn="l"/>
            <a:r>
              <a:rPr lang="ro-RO" sz="7200" dirty="0">
                <a:solidFill>
                  <a:schemeClr val="bg1"/>
                </a:solidFill>
                <a:latin typeface="BM DoHyeon OTF" panose="020B0600000101010101" pitchFamily="34" charset="-127"/>
                <a:ea typeface="BM DoHyeon OTF" panose="020B0600000101010101" pitchFamily="34" charset="-127"/>
              </a:rPr>
              <a:t>PROIECT FIZICA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D5CC71-1FD6-911F-6F5B-2A4BD3F948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3123" y="3146132"/>
            <a:ext cx="7025753" cy="1622377"/>
          </a:xfrm>
        </p:spPr>
        <p:txBody>
          <a:bodyPr>
            <a:normAutofit/>
          </a:bodyPr>
          <a:lstStyle/>
          <a:p>
            <a:r>
              <a:rPr lang="ro-RO" sz="2000" dirty="0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 </a:t>
            </a:r>
            <a:r>
              <a:rPr lang="ro-RO" sz="2000" dirty="0" err="1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Cetean</a:t>
            </a:r>
            <a:r>
              <a:rPr lang="ro-RO" sz="2000" dirty="0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 Amalia </a:t>
            </a:r>
          </a:p>
          <a:p>
            <a:r>
              <a:rPr lang="ro-RO" sz="2000" dirty="0" err="1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Ciurdariu</a:t>
            </a:r>
            <a:r>
              <a:rPr lang="ro-RO" sz="2000" dirty="0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 Mara </a:t>
            </a:r>
          </a:p>
          <a:p>
            <a:r>
              <a:rPr lang="ro-RO" sz="2000" dirty="0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Andra Ariana</a:t>
            </a:r>
          </a:p>
          <a:p>
            <a:r>
              <a:rPr lang="ro-RO" sz="2000" dirty="0">
                <a:solidFill>
                  <a:schemeClr val="bg1"/>
                </a:solidFill>
                <a:latin typeface="BM HANNA 11yrs old OTF" panose="020B0600000101010101" pitchFamily="34" charset="-127"/>
                <a:ea typeface="BM HANNA 11yrs old OTF" panose="020B0600000101010101" pitchFamily="34" charset="-127"/>
              </a:rPr>
              <a:t>Tripa Tudor</a:t>
            </a:r>
          </a:p>
        </p:txBody>
      </p:sp>
    </p:spTree>
    <p:extLst>
      <p:ext uri="{BB962C8B-B14F-4D97-AF65-F5344CB8AC3E}">
        <p14:creationId xmlns:p14="http://schemas.microsoft.com/office/powerpoint/2010/main" val="299428991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>
            <a:hlinkClick r:id="rId2" action="ppaction://hlinksldjump"/>
            <a:extLst>
              <a:ext uri="{FF2B5EF4-FFF2-40B4-BE49-F238E27FC236}">
                <a16:creationId xmlns:a16="http://schemas.microsoft.com/office/drawing/2014/main" id="{5EFF3A44-2532-AE0B-1C7D-FC07FE813610}"/>
              </a:ext>
            </a:extLst>
          </p:cNvPr>
          <p:cNvSpPr/>
          <p:nvPr/>
        </p:nvSpPr>
        <p:spPr>
          <a:xfrm>
            <a:off x="1005840" y="863600"/>
            <a:ext cx="2865120" cy="2042160"/>
          </a:xfrm>
          <a:prstGeom prst="bevel">
            <a:avLst/>
          </a:prstGeom>
          <a:solidFill>
            <a:srgbClr val="941651"/>
          </a:solidFill>
          <a:ln>
            <a:solidFill>
              <a:srgbClr val="9416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Problema 1</a:t>
            </a:r>
          </a:p>
        </p:txBody>
      </p:sp>
      <p:sp>
        <p:nvSpPr>
          <p:cNvPr id="5" name="Bevel 4">
            <a:hlinkClick r:id="rId3" action="ppaction://hlinksldjump"/>
            <a:extLst>
              <a:ext uri="{FF2B5EF4-FFF2-40B4-BE49-F238E27FC236}">
                <a16:creationId xmlns:a16="http://schemas.microsoft.com/office/drawing/2014/main" id="{1DE7A4FF-D3A6-C0E4-420D-9114F746CFE5}"/>
              </a:ext>
            </a:extLst>
          </p:cNvPr>
          <p:cNvSpPr/>
          <p:nvPr/>
        </p:nvSpPr>
        <p:spPr>
          <a:xfrm>
            <a:off x="4663440" y="863600"/>
            <a:ext cx="2865120" cy="2042160"/>
          </a:xfrm>
          <a:prstGeom prst="bevel">
            <a:avLst/>
          </a:prstGeom>
          <a:solidFill>
            <a:srgbClr val="FF63EC"/>
          </a:solidFill>
          <a:ln>
            <a:solidFill>
              <a:srgbClr val="FF63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Problema 2</a:t>
            </a:r>
          </a:p>
        </p:txBody>
      </p:sp>
      <p:sp>
        <p:nvSpPr>
          <p:cNvPr id="6" name="Bevel 5">
            <a:hlinkClick r:id="rId4" action="ppaction://hlinksldjump"/>
            <a:extLst>
              <a:ext uri="{FF2B5EF4-FFF2-40B4-BE49-F238E27FC236}">
                <a16:creationId xmlns:a16="http://schemas.microsoft.com/office/drawing/2014/main" id="{44723F20-A5E6-8FD5-B840-4CE27EE579D8}"/>
              </a:ext>
            </a:extLst>
          </p:cNvPr>
          <p:cNvSpPr/>
          <p:nvPr/>
        </p:nvSpPr>
        <p:spPr>
          <a:xfrm>
            <a:off x="8138160" y="863600"/>
            <a:ext cx="2865120" cy="2042160"/>
          </a:xfrm>
          <a:prstGeom prst="beve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Problema 3</a:t>
            </a:r>
          </a:p>
        </p:txBody>
      </p:sp>
      <p:sp>
        <p:nvSpPr>
          <p:cNvPr id="7" name="Bevel 6">
            <a:extLst>
              <a:ext uri="{FF2B5EF4-FFF2-40B4-BE49-F238E27FC236}">
                <a16:creationId xmlns:a16="http://schemas.microsoft.com/office/drawing/2014/main" id="{FC9DB337-C68D-15C1-5CBA-6AA4CB410A29}"/>
              </a:ext>
            </a:extLst>
          </p:cNvPr>
          <p:cNvSpPr/>
          <p:nvPr/>
        </p:nvSpPr>
        <p:spPr>
          <a:xfrm>
            <a:off x="4663440" y="3769360"/>
            <a:ext cx="2865120" cy="2042160"/>
          </a:xfrm>
          <a:prstGeom prst="bevel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Problema 4</a:t>
            </a:r>
          </a:p>
        </p:txBody>
      </p:sp>
      <p:sp>
        <p:nvSpPr>
          <p:cNvPr id="8" name="Bevel 7">
            <a:hlinkClick r:id="rId5" action="ppaction://hlinksldjump"/>
            <a:extLst>
              <a:ext uri="{FF2B5EF4-FFF2-40B4-BE49-F238E27FC236}">
                <a16:creationId xmlns:a16="http://schemas.microsoft.com/office/drawing/2014/main" id="{73A3AFB1-A749-F5C5-AF5B-3A57091ED761}"/>
              </a:ext>
            </a:extLst>
          </p:cNvPr>
          <p:cNvSpPr/>
          <p:nvPr/>
        </p:nvSpPr>
        <p:spPr>
          <a:xfrm>
            <a:off x="8138160" y="3769360"/>
            <a:ext cx="2865120" cy="2042160"/>
          </a:xfrm>
          <a:prstGeom prst="bevel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ysClr val="windowText" lastClr="000000"/>
                </a:solidFill>
                <a:latin typeface="BM DoHyeon OTF" panose="020B0600000101010101" pitchFamily="34" charset="-127"/>
                <a:ea typeface="BM DoHyeon OTF" panose="020B0600000101010101" pitchFamily="34" charset="-127"/>
              </a:rPr>
              <a:t>Referat</a:t>
            </a:r>
          </a:p>
        </p:txBody>
      </p:sp>
      <p:sp>
        <p:nvSpPr>
          <p:cNvPr id="9" name="Bevel 8">
            <a:hlinkClick r:id="rId6" action="ppaction://hlinksldjump"/>
            <a:extLst>
              <a:ext uri="{FF2B5EF4-FFF2-40B4-BE49-F238E27FC236}">
                <a16:creationId xmlns:a16="http://schemas.microsoft.com/office/drawing/2014/main" id="{8328679D-EC80-F5D9-1707-7895936C9C00}"/>
              </a:ext>
            </a:extLst>
          </p:cNvPr>
          <p:cNvSpPr/>
          <p:nvPr/>
        </p:nvSpPr>
        <p:spPr>
          <a:xfrm>
            <a:off x="1005840" y="3769360"/>
            <a:ext cx="2865120" cy="2042160"/>
          </a:xfrm>
          <a:prstGeom prst="bevel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 err="1">
                <a:latin typeface="BM DoHyeon OTF" panose="020B0600000101010101" pitchFamily="34" charset="-127"/>
                <a:ea typeface="BM DoHyeon OTF" panose="020B0600000101010101" pitchFamily="34" charset="-127"/>
              </a:rPr>
              <a:t>Stiati</a:t>
            </a:r>
            <a:r>
              <a:rPr lang="ro-RO" sz="2400" dirty="0">
                <a:latin typeface="BM DoHyeon OTF" panose="020B0600000101010101" pitchFamily="34" charset="-127"/>
                <a:ea typeface="BM DoHyeon OTF" panose="020B0600000101010101" pitchFamily="34" charset="-127"/>
              </a:rPr>
              <a:t> ca?</a:t>
            </a:r>
          </a:p>
        </p:txBody>
      </p:sp>
    </p:spTree>
    <p:extLst>
      <p:ext uri="{BB962C8B-B14F-4D97-AF65-F5344CB8AC3E}">
        <p14:creationId xmlns:p14="http://schemas.microsoft.com/office/powerpoint/2010/main" val="335453915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8A4E5C7-A216-8854-63D4-642C37787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03762"/>
              </p:ext>
            </p:extLst>
          </p:nvPr>
        </p:nvGraphicFramePr>
        <p:xfrm>
          <a:off x="3608976" y="2964214"/>
          <a:ext cx="4974046" cy="2593830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487023">
                  <a:extLst>
                    <a:ext uri="{9D8B030D-6E8A-4147-A177-3AD203B41FA5}">
                      <a16:colId xmlns:a16="http://schemas.microsoft.com/office/drawing/2014/main" val="2983942618"/>
                    </a:ext>
                  </a:extLst>
                </a:gridCol>
                <a:gridCol w="2487023">
                  <a:extLst>
                    <a:ext uri="{9D8B030D-6E8A-4147-A177-3AD203B41FA5}">
                      <a16:colId xmlns:a16="http://schemas.microsoft.com/office/drawing/2014/main" val="3870745484"/>
                    </a:ext>
                  </a:extLst>
                </a:gridCol>
              </a:tblGrid>
              <a:tr h="432305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o-RO" sz="20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Mărimea fizică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411094"/>
                  </a:ext>
                </a:extLst>
              </a:tr>
              <a:tr h="432305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Denumire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b="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Unitate de măsură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030939"/>
                  </a:ext>
                </a:extLst>
              </a:tr>
              <a:tr h="432305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Forța deformatoare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      newtoni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608533"/>
                  </a:ext>
                </a:extLst>
              </a:tr>
              <a:tr h="432305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Constanta elastică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      K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954085"/>
                  </a:ext>
                </a:extLst>
              </a:tr>
              <a:tr h="432305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Greutatea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      G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322684"/>
                  </a:ext>
                </a:extLst>
              </a:tr>
              <a:tr h="432305"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Masa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o-RO" sz="20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      kg</a:t>
                      </a:r>
                    </a:p>
                  </a:txBody>
                  <a:tcPr marL="22860" marR="22860" marT="15240" marB="152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420192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EC0A464-312E-8F7F-1A65-283B26953309}"/>
              </a:ext>
            </a:extLst>
          </p:cNvPr>
          <p:cNvSpPr txBox="1"/>
          <p:nvPr/>
        </p:nvSpPr>
        <p:spPr>
          <a:xfrm>
            <a:off x="2379202" y="1299956"/>
            <a:ext cx="74335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t">
              <a:buNone/>
            </a:pPr>
            <a:r>
              <a:rPr lang="ro-RO" dirty="0">
                <a:solidFill>
                  <a:schemeClr val="bg1"/>
                </a:solidFill>
                <a:latin typeface="Cambria" panose="02040503050406030204" pitchFamily="18" charset="0"/>
                <a:ea typeface="BM DoHyeon OTF" panose="020B0600000101010101" pitchFamily="34" charset="-127"/>
              </a:rPr>
              <a:t>I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n imaginea din dreapta este </a:t>
            </a:r>
            <a:r>
              <a:rPr lang="ro-RO" dirty="0" err="1">
                <a:solidFill>
                  <a:schemeClr val="bg1"/>
                </a:solidFill>
                <a:latin typeface="Cambria" panose="02040503050406030204" pitchFamily="18" charset="0"/>
                <a:ea typeface="BM DoHyeon OTF" panose="020B0600000101010101" pitchFamily="34" charset="-127"/>
              </a:rPr>
              <a:t>i</a:t>
            </a:r>
            <a:r>
              <a:rPr lang="ro-RO" b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nfatisat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 un resort elastic deformat. Pe baza </a:t>
            </a:r>
            <a:r>
              <a:rPr lang="ro-RO" b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cunostintelor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 pe care le </a:t>
            </a:r>
            <a:r>
              <a:rPr lang="ro-RO" b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aveti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, </a:t>
            </a:r>
            <a:r>
              <a:rPr lang="ro-RO" b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enumerati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 patru </a:t>
            </a:r>
            <a:r>
              <a:rPr lang="ro-RO" b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marimi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 fizice care descriu/</a:t>
            </a:r>
            <a:r>
              <a:rPr lang="ro-RO" b="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caracterizeaza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 resortul </a:t>
            </a:r>
            <a:r>
              <a:rPr lang="ro-RO" dirty="0">
                <a:solidFill>
                  <a:schemeClr val="bg1"/>
                </a:solidFill>
                <a:latin typeface="Cambria" panose="02040503050406030204" pitchFamily="18" charset="0"/>
                <a:ea typeface="BM DoHyeon OTF" panose="020B0600000101010101" pitchFamily="34" charset="-127"/>
              </a:rPr>
              <a:t>s</a:t>
            </a: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BM DoHyeon OTF" panose="020B0600000101010101" pitchFamily="34" charset="-127"/>
              </a:rPr>
              <a:t>i fenomenul de deformare a lui sub influența unei forțe deformatoare: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9D6CA-4BF7-C207-E0CC-9DE0A98CABDD}"/>
              </a:ext>
            </a:extLst>
          </p:cNvPr>
          <p:cNvSpPr txBox="1"/>
          <p:nvPr/>
        </p:nvSpPr>
        <p:spPr>
          <a:xfrm>
            <a:off x="4998391" y="294400"/>
            <a:ext cx="2195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3200" dirty="0">
                <a:solidFill>
                  <a:schemeClr val="bg1"/>
                </a:solidFill>
                <a:latin typeface="Cambria" panose="02040503050406030204" pitchFamily="18" charset="0"/>
              </a:rPr>
              <a:t>Problema 1</a:t>
            </a:r>
          </a:p>
        </p:txBody>
      </p:sp>
      <p:sp>
        <p:nvSpPr>
          <p:cNvPr id="13" name="Right Arrow 12">
            <a:hlinkClick r:id="rId2" action="ppaction://hlinksldjump"/>
            <a:extLst>
              <a:ext uri="{FF2B5EF4-FFF2-40B4-BE49-F238E27FC236}">
                <a16:creationId xmlns:a16="http://schemas.microsoft.com/office/drawing/2014/main" id="{A7D9784A-A920-BD60-63F8-875069AD3EFD}"/>
              </a:ext>
            </a:extLst>
          </p:cNvPr>
          <p:cNvSpPr/>
          <p:nvPr/>
        </p:nvSpPr>
        <p:spPr>
          <a:xfrm>
            <a:off x="337146" y="5842000"/>
            <a:ext cx="1887894" cy="741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dirty="0">
                <a:latin typeface="Cambria" panose="02040503050406030204" pitchFamily="18" charset="0"/>
              </a:rPr>
              <a:t>Inapoi</a:t>
            </a:r>
          </a:p>
        </p:txBody>
      </p:sp>
    </p:spTree>
    <p:extLst>
      <p:ext uri="{BB962C8B-B14F-4D97-AF65-F5344CB8AC3E}">
        <p14:creationId xmlns:p14="http://schemas.microsoft.com/office/powerpoint/2010/main" val="272930902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>
            <a:extLst>
              <a:ext uri="{FF2B5EF4-FFF2-40B4-BE49-F238E27FC236}">
                <a16:creationId xmlns:a16="http://schemas.microsoft.com/office/drawing/2014/main" id="{470749EA-4614-AA56-6ACF-058BE3013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878" y="1401042"/>
            <a:ext cx="164782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5AA41F18-5DF7-F0F4-F3CB-C0A105263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877" y="4015535"/>
            <a:ext cx="164782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7F1489-7397-806D-9600-EF7D10772EC1}"/>
              </a:ext>
            </a:extLst>
          </p:cNvPr>
          <p:cNvSpPr txBox="1"/>
          <p:nvPr/>
        </p:nvSpPr>
        <p:spPr>
          <a:xfrm>
            <a:off x="4813416" y="263243"/>
            <a:ext cx="24413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RO" sz="3600" dirty="0">
                <a:solidFill>
                  <a:schemeClr val="bg1"/>
                </a:solidFill>
                <a:latin typeface="Cambria" panose="02040503050406030204" pitchFamily="18" charset="0"/>
              </a:rPr>
              <a:t>Problema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0FEBD4-093B-6071-9CEF-CB5EEF0A3838}"/>
              </a:ext>
            </a:extLst>
          </p:cNvPr>
          <p:cNvSpPr txBox="1"/>
          <p:nvPr/>
        </p:nvSpPr>
        <p:spPr>
          <a:xfrm>
            <a:off x="962692" y="105492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imaginile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mai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jos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este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reprezentat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un resort elastic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deformat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comprimat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imaginea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A,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respectiv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alungit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imaginea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B.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1F8D93-5861-CDFC-8C8E-B1330A6A989A}"/>
              </a:ext>
            </a:extLst>
          </p:cNvPr>
          <p:cNvSpPr txBox="1"/>
          <p:nvPr/>
        </p:nvSpPr>
        <p:spPr>
          <a:xfrm>
            <a:off x="962692" y="2436081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rtl="0" fontAlgn="t">
              <a:buAutoNum type="alphaUcPeriod"/>
            </a:pP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Ce reprezintă vectorul reprezentat prin săgeata verde?</a:t>
            </a:r>
          </a:p>
          <a:p>
            <a:pPr marL="342900" indent="-342900" fontAlgn="t">
              <a:buFontTx/>
              <a:buAutoNum type="alphaUcPeriod"/>
            </a:pPr>
            <a:r>
              <a: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Știind că este vorba de același resort, asupra căruia acționează forțe egale, dar de sens opus, puteți calcula/anticipa care este valoarea deformării în fiecare caz? Argumentați răspunsul.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C11CAF2-3A3A-4AE7-AB08-25317B466655}"/>
              </a:ext>
            </a:extLst>
          </p:cNvPr>
          <p:cNvGrpSpPr/>
          <p:nvPr/>
        </p:nvGrpSpPr>
        <p:grpSpPr>
          <a:xfrm>
            <a:off x="477520" y="4691810"/>
            <a:ext cx="7457440" cy="1595422"/>
            <a:chOff x="660400" y="5201920"/>
            <a:chExt cx="7457440" cy="1595422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C6786826-5EF8-3582-9FE8-442E879B095F}"/>
                </a:ext>
              </a:extLst>
            </p:cNvPr>
            <p:cNvSpPr/>
            <p:nvPr/>
          </p:nvSpPr>
          <p:spPr>
            <a:xfrm>
              <a:off x="660400" y="5201920"/>
              <a:ext cx="7457440" cy="15240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6B14900-6D41-34F6-456A-2107754FC703}"/>
                </a:ext>
              </a:extLst>
            </p:cNvPr>
            <p:cNvSpPr txBox="1"/>
            <p:nvPr/>
          </p:nvSpPr>
          <p:spPr>
            <a:xfrm>
              <a:off x="962692" y="5473903"/>
              <a:ext cx="52129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O" sz="8000" dirty="0">
                  <a:solidFill>
                    <a:srgbClr val="FF0000"/>
                  </a:solidFill>
                  <a:latin typeface="Modern Love" pitchFamily="82" charset="0"/>
                  <a:ea typeface="BM DoHyeon OTF" panose="020B0600000101010101" pitchFamily="34" charset="-127"/>
                </a:rPr>
                <a:t>!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ACD86D9-66C0-B3BF-200E-EF801AE847DE}"/>
                </a:ext>
              </a:extLst>
            </p:cNvPr>
            <p:cNvSpPr txBox="1"/>
            <p:nvPr/>
          </p:nvSpPr>
          <p:spPr>
            <a:xfrm>
              <a:off x="1483989" y="5394428"/>
              <a:ext cx="60960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fontAlgn="t"/>
              <a:r>
                <a:rPr lang="ro-RO" sz="1800" b="0" i="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</a:rPr>
                <a:t>Pentru a putea anticipa comportamentul resortului - alungirea - la acțiunea unei forțe care acționează asupra lui avem nevoie să determinăm valoarea constantei care îl caracterizează - </a:t>
              </a:r>
              <a:r>
                <a:rPr lang="ro-RO" sz="1800" b="1" i="1" dirty="0">
                  <a:solidFill>
                    <a:schemeClr val="bg1"/>
                  </a:solidFill>
                  <a:effectLst/>
                  <a:latin typeface="Cambria" panose="02040503050406030204" pitchFamily="18" charset="0"/>
                </a:rPr>
                <a:t>constanta elastică</a:t>
              </a:r>
              <a:r>
                <a:rPr lang="ro-RO" sz="1050" b="0" i="0" dirty="0">
                  <a:solidFill>
                    <a:schemeClr val="bg1"/>
                  </a:solidFill>
                  <a:effectLst/>
                  <a:latin typeface="Cambria" panose="02040503050406030204" pitchFamily="18" charset="0"/>
                </a:rPr>
                <a:t>.</a:t>
              </a:r>
              <a:endParaRPr lang="ro-RO" b="0" dirty="0">
                <a:solidFill>
                  <a:schemeClr val="bg1"/>
                </a:solidFill>
                <a:effectLst/>
                <a:latin typeface="Cambria" panose="02040503050406030204" pitchFamily="18" charset="0"/>
              </a:endParaRPr>
            </a:p>
          </p:txBody>
        </p:sp>
      </p:grpSp>
      <p:sp>
        <p:nvSpPr>
          <p:cNvPr id="27" name="Right Arrow 26">
            <a:hlinkClick r:id="rId4" action="ppaction://hlinksldjump"/>
            <a:extLst>
              <a:ext uri="{FF2B5EF4-FFF2-40B4-BE49-F238E27FC236}">
                <a16:creationId xmlns:a16="http://schemas.microsoft.com/office/drawing/2014/main" id="{26AC44FD-85A7-49B4-594A-BE4C8AD2714F}"/>
              </a:ext>
            </a:extLst>
          </p:cNvPr>
          <p:cNvSpPr/>
          <p:nvPr/>
        </p:nvSpPr>
        <p:spPr>
          <a:xfrm>
            <a:off x="9160877" y="440499"/>
            <a:ext cx="1756142" cy="629920"/>
          </a:xfrm>
          <a:prstGeom prst="rightArrow">
            <a:avLst>
              <a:gd name="adj1" fmla="val 59677"/>
              <a:gd name="adj2" fmla="val 9838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dirty="0">
                <a:latin typeface="Cambria" panose="02040503050406030204" pitchFamily="18" charset="0"/>
              </a:rPr>
              <a:t>Rezolvare</a:t>
            </a:r>
          </a:p>
        </p:txBody>
      </p:sp>
    </p:spTree>
    <p:extLst>
      <p:ext uri="{BB962C8B-B14F-4D97-AF65-F5344CB8AC3E}">
        <p14:creationId xmlns:p14="http://schemas.microsoft.com/office/powerpoint/2010/main" val="70849241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55D3D1A-DD63-7CFE-D7D9-01E8C4B6961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3410196"/>
              </p:ext>
            </p:extLst>
          </p:nvPr>
        </p:nvGraphicFramePr>
        <p:xfrm>
          <a:off x="5960706" y="7736338"/>
          <a:ext cx="1524000" cy="27432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31037649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endParaRPr lang="ro-RO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242941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2919A0E-ED04-968B-7829-4597CDC26F1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7654481"/>
              </p:ext>
            </p:extLst>
          </p:nvPr>
        </p:nvGraphicFramePr>
        <p:xfrm>
          <a:off x="14097000" y="7736338"/>
          <a:ext cx="1524000" cy="27432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38789577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b">
                        <a:buNone/>
                      </a:pPr>
                      <a:endParaRPr lang="ro-RO" dirty="0">
                        <a:effectLst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3142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881C4DA-EA48-70AA-2275-599B215D70B3}"/>
              </a:ext>
            </a:extLst>
          </p:cNvPr>
          <p:cNvSpPr txBox="1"/>
          <p:nvPr/>
        </p:nvSpPr>
        <p:spPr>
          <a:xfrm>
            <a:off x="2054186" y="2967335"/>
            <a:ext cx="78130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B.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Deformăriile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au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aceeași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valoare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deoarece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forțele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sunt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egale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acționează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asupra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aceluiași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resort,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dar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nu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putem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anticipa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o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valoare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exactă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deoarece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nu se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precizează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nici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o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valoare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concretă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datele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problemei</a:t>
            </a:r>
            <a:endParaRPr lang="en-RO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ight Arrow 11">
            <a:hlinkClick r:id="rId2" action="ppaction://hlinksldjump"/>
            <a:extLst>
              <a:ext uri="{FF2B5EF4-FFF2-40B4-BE49-F238E27FC236}">
                <a16:creationId xmlns:a16="http://schemas.microsoft.com/office/drawing/2014/main" id="{6B2976D3-C50C-E061-143E-D98D4CB3A25D}"/>
              </a:ext>
            </a:extLst>
          </p:cNvPr>
          <p:cNvSpPr/>
          <p:nvPr/>
        </p:nvSpPr>
        <p:spPr>
          <a:xfrm>
            <a:off x="337146" y="5842000"/>
            <a:ext cx="1887894" cy="741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dirty="0">
                <a:latin typeface="Cambria" panose="02040503050406030204" pitchFamily="18" charset="0"/>
              </a:rPr>
              <a:t>Inapoi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B97939-3380-5FEB-A045-D512167E20C6}"/>
              </a:ext>
            </a:extLst>
          </p:cNvPr>
          <p:cNvSpPr txBox="1"/>
          <p:nvPr/>
        </p:nvSpPr>
        <p:spPr>
          <a:xfrm>
            <a:off x="2911929" y="1724555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În cazul a – arcul este comprimat</a:t>
            </a:r>
          </a:p>
          <a:p>
            <a:r>
              <a:rPr lang="ro-RO" dirty="0">
                <a:solidFill>
                  <a:schemeClr val="bg1"/>
                </a:solidFill>
                <a:latin typeface="Cambria" panose="02040503050406030204" pitchFamily="18" charset="0"/>
              </a:rPr>
              <a:t>În cazul b – arcul este alungit</a:t>
            </a:r>
          </a:p>
          <a:p>
            <a:endParaRPr lang="ro-RO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58057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1E4-3C0D-0941-4400-986289F6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020" y="121285"/>
            <a:ext cx="2446020" cy="1325563"/>
          </a:xfrm>
        </p:spPr>
        <p:txBody>
          <a:bodyPr>
            <a:normAutofit/>
          </a:bodyPr>
          <a:lstStyle/>
          <a:p>
            <a:r>
              <a:rPr lang="en-RO" sz="3600" dirty="0">
                <a:solidFill>
                  <a:schemeClr val="bg1"/>
                </a:solidFill>
                <a:latin typeface="Cambria" panose="02040503050406030204" pitchFamily="18" charset="0"/>
              </a:rPr>
              <a:t>Problema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D11F08-9ABB-3D40-8E6B-5807FD50030E}"/>
              </a:ext>
            </a:extLst>
          </p:cNvPr>
          <p:cNvSpPr txBox="1"/>
          <p:nvPr/>
        </p:nvSpPr>
        <p:spPr>
          <a:xfrm>
            <a:off x="985521" y="2153920"/>
            <a:ext cx="6898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dirty="0">
                <a:solidFill>
                  <a:schemeClr val="bg1"/>
                </a:solidFill>
                <a:latin typeface="Cambria" panose="02040503050406030204" pitchFamily="18" charset="0"/>
              </a:rPr>
              <a:t>Folosind RED-ul pus în codul qr, am completat tabelul de jos, unde am pus date despre Forța deformatoare, Alungirea arcului și Constanta Elastică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993FE4B-A1A9-8921-7C38-5817CFECC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963522"/>
              </p:ext>
            </p:extLst>
          </p:nvPr>
        </p:nvGraphicFramePr>
        <p:xfrm>
          <a:off x="985521" y="3507323"/>
          <a:ext cx="6898639" cy="205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1429">
                  <a:extLst>
                    <a:ext uri="{9D8B030D-6E8A-4147-A177-3AD203B41FA5}">
                      <a16:colId xmlns:a16="http://schemas.microsoft.com/office/drawing/2014/main" val="1249294921"/>
                    </a:ext>
                  </a:extLst>
                </a:gridCol>
                <a:gridCol w="3160048">
                  <a:extLst>
                    <a:ext uri="{9D8B030D-6E8A-4147-A177-3AD203B41FA5}">
                      <a16:colId xmlns:a16="http://schemas.microsoft.com/office/drawing/2014/main" val="859745350"/>
                    </a:ext>
                  </a:extLst>
                </a:gridCol>
                <a:gridCol w="1675783">
                  <a:extLst>
                    <a:ext uri="{9D8B030D-6E8A-4147-A177-3AD203B41FA5}">
                      <a16:colId xmlns:a16="http://schemas.microsoft.com/office/drawing/2014/main" val="3677050568"/>
                    </a:ext>
                  </a:extLst>
                </a:gridCol>
                <a:gridCol w="1041379">
                  <a:extLst>
                    <a:ext uri="{9D8B030D-6E8A-4147-A177-3AD203B41FA5}">
                      <a16:colId xmlns:a16="http://schemas.microsoft.com/office/drawing/2014/main" val="4218518809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1" u="none" strike="noStrike">
                          <a:effectLst/>
                          <a:latin typeface="Cambria" panose="02040503050406030204" pitchFamily="18" charset="0"/>
                        </a:rPr>
                        <a:t>Numar</a:t>
                      </a:r>
                      <a:endParaRPr lang="en-GB" sz="2000" b="1" i="1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1" u="none" strike="noStrike">
                          <a:effectLst/>
                          <a:latin typeface="Cambria" panose="02040503050406030204" pitchFamily="18" charset="0"/>
                        </a:rPr>
                        <a:t>Forța Deformatoare (N)</a:t>
                      </a:r>
                      <a:endParaRPr lang="en-GB" sz="2000" b="1" i="1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1" u="none" strike="noStrike">
                          <a:effectLst/>
                          <a:latin typeface="Cambria" panose="02040503050406030204" pitchFamily="18" charset="0"/>
                        </a:rPr>
                        <a:t>Alungire (M)</a:t>
                      </a:r>
                      <a:endParaRPr lang="en-GB" sz="2000" b="1" i="1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000" b="1" i="1" u="none" strike="noStrike" dirty="0">
                          <a:effectLst/>
                          <a:latin typeface="Cambria" panose="02040503050406030204" pitchFamily="18" charset="0"/>
                        </a:rPr>
                        <a:t>N/M=K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513702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-100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0.200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-500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034409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-60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0.120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-500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500023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-20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0.040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0.8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246469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50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>
                          <a:effectLst/>
                          <a:latin typeface="Cambria" panose="02040503050406030204" pitchFamily="18" charset="0"/>
                        </a:rPr>
                        <a:t>0.102</a:t>
                      </a:r>
                      <a:endParaRPr lang="en-RO" sz="20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5,1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014838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100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0.204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RO" sz="2000" u="none" strike="noStrike" dirty="0">
                          <a:effectLst/>
                          <a:latin typeface="Cambria" panose="02040503050406030204" pitchFamily="18" charset="0"/>
                        </a:rPr>
                        <a:t>490,1</a:t>
                      </a:r>
                      <a:endParaRPr lang="en-RO" sz="20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9815093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4445CCDA-126A-67E2-2669-95EC0C77F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4459" y="2411313"/>
            <a:ext cx="2192020" cy="21920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F86C5B-DBBF-C65D-A55A-E247961E4B8C}"/>
              </a:ext>
            </a:extLst>
          </p:cNvPr>
          <p:cNvSpPr txBox="1"/>
          <p:nvPr/>
        </p:nvSpPr>
        <p:spPr>
          <a:xfrm>
            <a:off x="9146102" y="4785360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dirty="0">
                <a:solidFill>
                  <a:schemeClr val="bg1"/>
                </a:solidFill>
                <a:latin typeface="Cambria" panose="02040503050406030204" pitchFamily="18" charset="0"/>
              </a:rPr>
              <a:t>PhET Simulations</a:t>
            </a:r>
          </a:p>
        </p:txBody>
      </p:sp>
      <p:sp>
        <p:nvSpPr>
          <p:cNvPr id="15" name="Right Arrow 14">
            <a:hlinkClick r:id="rId3" action="ppaction://hlinksldjump"/>
            <a:extLst>
              <a:ext uri="{FF2B5EF4-FFF2-40B4-BE49-F238E27FC236}">
                <a16:creationId xmlns:a16="http://schemas.microsoft.com/office/drawing/2014/main" id="{AF917F45-7EAA-25E6-BACE-F95EDC532930}"/>
              </a:ext>
            </a:extLst>
          </p:cNvPr>
          <p:cNvSpPr/>
          <p:nvPr/>
        </p:nvSpPr>
        <p:spPr>
          <a:xfrm>
            <a:off x="337146" y="5842000"/>
            <a:ext cx="1887894" cy="7416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O" dirty="0">
                <a:latin typeface="Cambria" panose="02040503050406030204" pitchFamily="18" charset="0"/>
              </a:rPr>
              <a:t>Inapoi</a:t>
            </a:r>
          </a:p>
        </p:txBody>
      </p:sp>
    </p:spTree>
    <p:extLst>
      <p:ext uri="{BB962C8B-B14F-4D97-AF65-F5344CB8AC3E}">
        <p14:creationId xmlns:p14="http://schemas.microsoft.com/office/powerpoint/2010/main" val="151420782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6D60A-3755-029D-0659-273FD1C58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RO" dirty="0">
                <a:solidFill>
                  <a:schemeClr val="bg1"/>
                </a:solidFill>
                <a:latin typeface="Cambria" panose="02040503050406030204" pitchFamily="18" charset="0"/>
              </a:rPr>
              <a:t>Problema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BFA965-20F4-AC9B-B12E-E1B211D6F472}"/>
              </a:ext>
            </a:extLst>
          </p:cNvPr>
          <p:cNvSpPr txBox="1"/>
          <p:nvPr/>
        </p:nvSpPr>
        <p:spPr>
          <a:xfrm>
            <a:off x="1529080" y="2123698"/>
            <a:ext cx="8305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deformatoare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au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același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modul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aceeași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direcție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dar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sens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opus,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iar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raportul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dintre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ele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depinde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de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deformare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de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constanta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 a </a:t>
            </a:r>
            <a:r>
              <a:rPr lang="en-GB" sz="2400" dirty="0" err="1">
                <a:solidFill>
                  <a:schemeClr val="bg1"/>
                </a:solidFill>
                <a:latin typeface="Cambria" panose="02040503050406030204" pitchFamily="18" charset="0"/>
              </a:rPr>
              <a:t>corpului</a:t>
            </a:r>
            <a:r>
              <a:rPr lang="en-GB" sz="2400" dirty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  <a:endParaRPr lang="en-RO" sz="24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6770E6-A31F-BA4D-69ED-7D9A2455273C}"/>
              </a:ext>
            </a:extLst>
          </p:cNvPr>
          <p:cNvSpPr txBox="1"/>
          <p:nvPr/>
        </p:nvSpPr>
        <p:spPr>
          <a:xfrm>
            <a:off x="838200" y="1398300"/>
            <a:ext cx="3987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3200" b="1" dirty="0">
                <a:solidFill>
                  <a:schemeClr val="bg1"/>
                </a:solidFill>
                <a:latin typeface="Cambria" panose="02040503050406030204" pitchFamily="18" charset="0"/>
              </a:rPr>
              <a:t>Completează Textul: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2CACB-E9F0-DC01-E52D-79DD46CAA3CF}"/>
              </a:ext>
            </a:extLst>
          </p:cNvPr>
          <p:cNvSpPr txBox="1"/>
          <p:nvPr/>
        </p:nvSpPr>
        <p:spPr>
          <a:xfrm>
            <a:off x="838200" y="3825825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Descrieți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într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-o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frază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ce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observați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în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legătură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cu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raportul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dintre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deformatoare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folosind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cuvintele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: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modul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sens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raport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deformare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constantă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sz="2000" b="1" dirty="0" err="1">
                <a:solidFill>
                  <a:schemeClr val="bg1"/>
                </a:solidFill>
                <a:latin typeface="Cambria" panose="02040503050406030204" pitchFamily="18" charset="0"/>
              </a:rPr>
              <a:t>direcție</a:t>
            </a:r>
            <a:r>
              <a:rPr lang="en-GB" sz="2000" b="1" dirty="0">
                <a:solidFill>
                  <a:schemeClr val="bg1"/>
                </a:solidFill>
                <a:latin typeface="Cambria" panose="02040503050406030204" pitchFamily="18" charset="0"/>
              </a:rPr>
              <a:t>:</a:t>
            </a:r>
            <a:endParaRPr lang="en-RO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5B88A-4111-1EE1-D6F1-FF1F7442ADD3}"/>
              </a:ext>
            </a:extLst>
          </p:cNvPr>
          <p:cNvSpPr txBox="1"/>
          <p:nvPr/>
        </p:nvSpPr>
        <p:spPr>
          <a:xfrm>
            <a:off x="1523510" y="5166777"/>
            <a:ext cx="660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deformatoare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au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același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modul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aceeași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direcție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dar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sensuri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opuse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iar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raportul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dintre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forța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deformare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este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o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mărime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constantă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numită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constantă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elastică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, conform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legii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mbria" panose="02040503050406030204" pitchFamily="18" charset="0"/>
              </a:rPr>
              <a:t>lui</a:t>
            </a:r>
            <a:r>
              <a:rPr lang="en-GB" dirty="0">
                <a:solidFill>
                  <a:schemeClr val="bg1"/>
                </a:solidFill>
                <a:latin typeface="Cambria" panose="02040503050406030204" pitchFamily="18" charset="0"/>
              </a:rPr>
              <a:t> Hooke</a:t>
            </a:r>
            <a:r>
              <a:rPr lang="en-GB" dirty="0"/>
              <a:t>.</a:t>
            </a:r>
            <a:endParaRPr lang="en-RO" dirty="0"/>
          </a:p>
        </p:txBody>
      </p:sp>
    </p:spTree>
    <p:extLst>
      <p:ext uri="{BB962C8B-B14F-4D97-AF65-F5344CB8AC3E}">
        <p14:creationId xmlns:p14="http://schemas.microsoft.com/office/powerpoint/2010/main" val="165753036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6AD-9ED5-C65A-513E-3B9856A8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RO" sz="4800" b="1" dirty="0">
                <a:solidFill>
                  <a:schemeClr val="bg1"/>
                </a:solidFill>
                <a:latin typeface="Cambria" panose="02040503050406030204" pitchFamily="18" charset="0"/>
              </a:rPr>
              <a:t>Știați că?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B86B445-4407-EBC5-2E8A-5CA609B14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384" y="1690688"/>
            <a:ext cx="10791416" cy="4939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RO" altLang="en-RO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Știați că</a:t>
            </a:r>
            <a:r>
              <a:rPr kumimoji="0" lang="en-RO" altLang="en-RO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panose="02040503050406030204" pitchFamily="18" charset="0"/>
                <a:ea typeface="-webkit-standard"/>
              </a:rPr>
              <a:t> arcurile din pixuri, mașini sau saltele funcționează datorită </a:t>
            </a:r>
            <a:r>
              <a:rPr kumimoji="0" lang="en-RO" altLang="en-RO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Legii lui Hooke</a:t>
            </a:r>
            <a:r>
              <a:rPr kumimoji="0" lang="en-RO" altLang="en-RO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mbria" panose="02040503050406030204" pitchFamily="18" charset="0"/>
                <a:ea typeface="-webkit-standard"/>
              </a:rPr>
              <a:t>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RO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Știați că</a:t>
            </a:r>
            <a:r>
              <a:rPr lang="en-RO" altLang="en-RO" dirty="0">
                <a:solidFill>
                  <a:schemeClr val="bg1"/>
                </a:solidFill>
                <a:latin typeface="Cambria" panose="02040503050406030204" pitchFamily="18" charset="0"/>
                <a:ea typeface="-webkit-standard"/>
              </a:rPr>
              <a:t> numele legii vine de la </a:t>
            </a:r>
            <a:r>
              <a:rPr lang="en-RO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Robert Hooke</a:t>
            </a:r>
            <a:r>
              <a:rPr lang="en-RO" altLang="en-RO" dirty="0">
                <a:solidFill>
                  <a:schemeClr val="bg1"/>
                </a:solidFill>
                <a:latin typeface="Cambria" panose="02040503050406030204" pitchFamily="18" charset="0"/>
                <a:ea typeface="-webkit-standard"/>
              </a:rPr>
              <a:t>, un om de știință englez care a descoperit-o în anul </a:t>
            </a:r>
            <a:r>
              <a:rPr lang="en-RO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1660</a:t>
            </a:r>
            <a:r>
              <a:rPr lang="en-RO" altLang="en-RO" dirty="0">
                <a:solidFill>
                  <a:schemeClr val="bg1"/>
                </a:solidFill>
                <a:latin typeface="Cambria" panose="02040503050406030204" pitchFamily="18" charset="0"/>
                <a:ea typeface="-webkit-standard"/>
              </a:rPr>
              <a:t>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GB" altLang="en-RO" b="1" dirty="0" err="1">
                <a:solidFill>
                  <a:schemeClr val="bg1"/>
                </a:solidFill>
                <a:latin typeface="Cambria" panose="02040503050406030204" pitchFamily="18" charset="0"/>
              </a:rPr>
              <a:t>Știați</a:t>
            </a:r>
            <a:r>
              <a:rPr lang="en-GB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b="1" dirty="0" err="1">
                <a:solidFill>
                  <a:schemeClr val="bg1"/>
                </a:solidFill>
                <a:latin typeface="Cambria" panose="02040503050406030204" pitchFamily="18" charset="0"/>
              </a:rPr>
              <a:t>că</a:t>
            </a:r>
            <a:r>
              <a:rPr lang="en-GB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 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aerul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cald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este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mai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ușor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decât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cel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rece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— de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aceea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baloanele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cu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aer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cald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 se </a:t>
            </a:r>
            <a:r>
              <a:rPr lang="en-GB" altLang="en-RO" dirty="0" err="1">
                <a:solidFill>
                  <a:schemeClr val="bg1"/>
                </a:solidFill>
                <a:latin typeface="Cambria" panose="02040503050406030204" pitchFamily="18" charset="0"/>
              </a:rPr>
              <a:t>ridică</a:t>
            </a:r>
            <a:r>
              <a:rPr lang="en-GB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RO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Știați că</a:t>
            </a:r>
            <a:r>
              <a:rPr lang="en-RO" altLang="en-RO" dirty="0">
                <a:solidFill>
                  <a:schemeClr val="bg1"/>
                </a:solidFill>
                <a:latin typeface="Cambria" panose="02040503050406030204" pitchFamily="18" charset="0"/>
                <a:ea typeface="-webkit-standard"/>
              </a:rPr>
              <a:t> o corabie din fier plutește pentru că are în interior aer, ceea ce îi scade densitatea totală?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RO" alt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Știați că </a:t>
            </a:r>
            <a:r>
              <a:rPr lang="en-RO" altLang="en-RO" dirty="0">
                <a:solidFill>
                  <a:schemeClr val="bg1"/>
                </a:solidFill>
                <a:latin typeface="Cambria" panose="02040503050406030204" pitchFamily="18" charset="0"/>
              </a:rPr>
              <a:t>sistemul S.I. a fost adoptat doar în 1960?</a:t>
            </a:r>
          </a:p>
          <a:p>
            <a:endParaRPr lang="en-GB" altLang="en-RO" dirty="0">
              <a:solidFill>
                <a:schemeClr val="bg1"/>
              </a:solidFill>
            </a:endParaRPr>
          </a:p>
          <a:p>
            <a:endParaRPr lang="en-RO" altLang="en-RO" dirty="0">
              <a:solidFill>
                <a:schemeClr val="bg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RO" altLang="en-RO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-webkit-standard"/>
              </a:rPr>
            </a:b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-webkit-standar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44680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167D3-B232-4BD9-515F-99EFB20C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900" y="405765"/>
            <a:ext cx="2616200" cy="1325563"/>
          </a:xfrm>
        </p:spPr>
        <p:txBody>
          <a:bodyPr/>
          <a:lstStyle/>
          <a:p>
            <a:r>
              <a:rPr lang="en-RO" b="1" dirty="0">
                <a:solidFill>
                  <a:schemeClr val="bg1"/>
                </a:solidFill>
                <a:latin typeface="Cambria" panose="02040503050406030204" pitchFamily="18" charset="0"/>
              </a:rPr>
              <a:t>REFERAT</a:t>
            </a:r>
          </a:p>
        </p:txBody>
      </p:sp>
      <p:pic>
        <p:nvPicPr>
          <p:cNvPr id="6" name="Picture 5" descr="A qr code with a few black squares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73EF4C6D-D748-11DC-77EC-3F9CDE01C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38" y="1940011"/>
            <a:ext cx="4250723" cy="425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9388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2983</TotalTime>
  <Words>511</Words>
  <Application>Microsoft Macintosh PowerPoint</Application>
  <PresentationFormat>Widescreen</PresentationFormat>
  <Paragraphs>79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BM DoHyeon OTF</vt:lpstr>
      <vt:lpstr>BM HANNA 11yrs old OTF</vt:lpstr>
      <vt:lpstr>Arial</vt:lpstr>
      <vt:lpstr>Calibri</vt:lpstr>
      <vt:lpstr>Calibri Light</vt:lpstr>
      <vt:lpstr>Cambria</vt:lpstr>
      <vt:lpstr>Modern Love</vt:lpstr>
      <vt:lpstr>Office Theme</vt:lpstr>
      <vt:lpstr>PROIECT FIZICA</vt:lpstr>
      <vt:lpstr>PowerPoint Presentation</vt:lpstr>
      <vt:lpstr>PowerPoint Presentation</vt:lpstr>
      <vt:lpstr>PowerPoint Presentation</vt:lpstr>
      <vt:lpstr>PowerPoint Presentation</vt:lpstr>
      <vt:lpstr>Problema 3</vt:lpstr>
      <vt:lpstr>Problema 4</vt:lpstr>
      <vt:lpstr>Știați că?</vt:lpstr>
      <vt:lpstr>REFERAT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AMALIA CETEAN</dc:creator>
  <cp:lastModifiedBy>Sala Conferinte  UVVG</cp:lastModifiedBy>
  <cp:revision>8</cp:revision>
  <dcterms:created xsi:type="dcterms:W3CDTF">2025-10-11T14:38:44Z</dcterms:created>
  <dcterms:modified xsi:type="dcterms:W3CDTF">2025-10-16T15:04:38Z</dcterms:modified>
</cp:coreProperties>
</file>