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D00"/>
    <a:srgbClr val="328478"/>
    <a:srgbClr val="4484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50"/>
    <p:restoredTop sz="94668"/>
  </p:normalViewPr>
  <p:slideViewPr>
    <p:cSldViewPr snapToGrid="0">
      <p:cViewPr varScale="1">
        <p:scale>
          <a:sx n="119" d="100"/>
          <a:sy n="119" d="100"/>
        </p:scale>
        <p:origin x="96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10/30/25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3167454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10/30/25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413296149"/>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10/30/25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7757246"/>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10/30/25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4743438"/>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10/30/25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15986118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10/30/25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8576398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10/30/25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6476569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10/30/25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9555627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10/30/25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0786110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10/30/25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05771537"/>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10/30/25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0965895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10/30/25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452228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ransition spd="slow">
    <p:push dir="u"/>
  </p:transition>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BB6B482-ACCA-4938-8AEA-49D525C17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307" y="4539"/>
            <a:ext cx="12188952" cy="2368866"/>
          </a:xfrm>
          <a:prstGeom prst="rect">
            <a:avLst/>
          </a:prstGeom>
          <a:gradFill>
            <a:gsLst>
              <a:gs pos="42000">
                <a:srgbClr val="000000">
                  <a:alpha val="16000"/>
                </a:srgbClr>
              </a:gs>
              <a:gs pos="0">
                <a:srgbClr val="000000">
                  <a:alpha val="0"/>
                </a:srgbClr>
              </a:gs>
              <a:gs pos="100000">
                <a:srgbClr val="000000">
                  <a:alpha val="28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95C64CB-DCB0-424A-8DFE-F09CBEE926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1328271"/>
            <a:ext cx="1638300" cy="0"/>
          </a:xfrm>
          <a:prstGeom prst="line">
            <a:avLst/>
          </a:prstGeom>
          <a:ln w="44450">
            <a:solidFill>
              <a:srgbClr val="FFFFFF"/>
            </a:solidFill>
          </a:ln>
          <a:effectLst>
            <a:outerShdw blurRad="50800" dist="38100" dir="2700000" algn="tl" rotWithShape="0">
              <a:prstClr val="black">
                <a:alpha val="13000"/>
              </a:prstClr>
            </a:outerShdw>
          </a:effectLst>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12349FF-7742-42ED-ADF3-238B5DDD1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4888006"/>
            <a:ext cx="12188952" cy="1969994"/>
          </a:xfrm>
          <a:prstGeom prst="rect">
            <a:avLst/>
          </a:prstGeom>
          <a:gradFill>
            <a:gsLst>
              <a:gs pos="42000">
                <a:srgbClr val="000000">
                  <a:alpha val="14000"/>
                </a:srgbClr>
              </a:gs>
              <a:gs pos="0">
                <a:srgbClr val="000000">
                  <a:alpha val="0"/>
                </a:srgbClr>
              </a:gs>
              <a:gs pos="100000">
                <a:srgbClr val="000000">
                  <a:alpha val="31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Animated Clouds And Sun">
            <a:extLst>
              <a:ext uri="{FF2B5EF4-FFF2-40B4-BE49-F238E27FC236}">
                <a16:creationId xmlns:a16="http://schemas.microsoft.com/office/drawing/2014/main" id="{5BF5721B-9768-3E4A-62B0-F08557CCD6B6}"/>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r="-1" b="283"/>
          <a:stretch>
            <a:fillRect/>
          </a:stretch>
        </p:blipFill>
        <p:spPr>
          <a:xfrm>
            <a:off x="2327" y="4548"/>
            <a:ext cx="12191980" cy="6857990"/>
          </a:xfrm>
          <a:prstGeom prst="rect">
            <a:avLst/>
          </a:prstGeom>
        </p:spPr>
      </p:pic>
      <p:sp>
        <p:nvSpPr>
          <p:cNvPr id="2" name="Title 1">
            <a:extLst>
              <a:ext uri="{FF2B5EF4-FFF2-40B4-BE49-F238E27FC236}">
                <a16:creationId xmlns:a16="http://schemas.microsoft.com/office/drawing/2014/main" id="{3413F9AC-32B3-A97C-ADF7-6B7521771CDB}"/>
              </a:ext>
            </a:extLst>
          </p:cNvPr>
          <p:cNvSpPr>
            <a:spLocks noGrp="1"/>
          </p:cNvSpPr>
          <p:nvPr>
            <p:ph type="ctrTitle"/>
          </p:nvPr>
        </p:nvSpPr>
        <p:spPr>
          <a:xfrm>
            <a:off x="4758160" y="3309847"/>
            <a:ext cx="6619874" cy="4201456"/>
          </a:xfrm>
        </p:spPr>
        <p:txBody>
          <a:bodyPr>
            <a:normAutofit/>
          </a:bodyPr>
          <a:lstStyle/>
          <a:p>
            <a:r>
              <a:rPr lang="en-RO" sz="4800" dirty="0">
                <a:solidFill>
                  <a:srgbClr val="FFFFFF"/>
                </a:solidFill>
              </a:rPr>
              <a:t>Vremea!</a:t>
            </a:r>
          </a:p>
        </p:txBody>
      </p:sp>
      <p:sp>
        <p:nvSpPr>
          <p:cNvPr id="3" name="Subtitle 2">
            <a:extLst>
              <a:ext uri="{FF2B5EF4-FFF2-40B4-BE49-F238E27FC236}">
                <a16:creationId xmlns:a16="http://schemas.microsoft.com/office/drawing/2014/main" id="{688B878A-388F-6CE4-A3AD-AA7BAD12B457}"/>
              </a:ext>
            </a:extLst>
          </p:cNvPr>
          <p:cNvSpPr>
            <a:spLocks noGrp="1"/>
          </p:cNvSpPr>
          <p:nvPr>
            <p:ph type="subTitle" idx="1"/>
          </p:nvPr>
        </p:nvSpPr>
        <p:spPr>
          <a:xfrm>
            <a:off x="5390388" y="4374748"/>
            <a:ext cx="5768784" cy="510984"/>
          </a:xfrm>
        </p:spPr>
        <p:txBody>
          <a:bodyPr anchor="b">
            <a:noAutofit/>
          </a:bodyPr>
          <a:lstStyle/>
          <a:p>
            <a:pPr>
              <a:lnSpc>
                <a:spcPct val="100000"/>
              </a:lnSpc>
            </a:pPr>
            <a:r>
              <a:rPr lang="en-RO" sz="1600" dirty="0">
                <a:solidFill>
                  <a:srgbClr val="FFFFFF"/>
                </a:solidFill>
              </a:rPr>
              <a:t>Tripa Tudor</a:t>
            </a:r>
          </a:p>
          <a:p>
            <a:pPr>
              <a:lnSpc>
                <a:spcPct val="100000"/>
              </a:lnSpc>
            </a:pPr>
            <a:r>
              <a:rPr lang="en-RO" sz="1600" dirty="0">
                <a:solidFill>
                  <a:srgbClr val="FFFFFF"/>
                </a:solidFill>
              </a:rPr>
              <a:t>Clasa a-VI-a </a:t>
            </a:r>
          </a:p>
        </p:txBody>
      </p:sp>
    </p:spTree>
    <p:extLst>
      <p:ext uri="{BB962C8B-B14F-4D97-AF65-F5344CB8AC3E}">
        <p14:creationId xmlns:p14="http://schemas.microsoft.com/office/powerpoint/2010/main" val="1113786624"/>
      </p:ext>
    </p:extLst>
  </p:cSld>
  <p:clrMapOvr>
    <a:overrideClrMapping bg1="dk1" tx1="lt1" bg2="dk2" tx2="lt2" accent1="accent1" accent2="accent2" accent3="accent3" accent4="accent4" accent5="accent5" accent6="accent6" hlink="hlink" folHlink="folHlink"/>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B0F859-159A-6644-F9BB-1CA4A1CFDA33}"/>
              </a:ext>
            </a:extLst>
          </p:cNvPr>
          <p:cNvSpPr>
            <a:spLocks noGrp="1"/>
          </p:cNvSpPr>
          <p:nvPr>
            <p:ph type="title"/>
          </p:nvPr>
        </p:nvSpPr>
        <p:spPr>
          <a:xfrm>
            <a:off x="8138159" y="2265003"/>
            <a:ext cx="3330906" cy="3441068"/>
          </a:xfrm>
        </p:spPr>
        <p:txBody>
          <a:bodyPr vert="horz" lIns="91440" tIns="45720" rIns="91440" bIns="45720" rtlCol="0" anchor="t">
            <a:normAutofit/>
          </a:bodyPr>
          <a:lstStyle/>
          <a:p>
            <a:pPr algn="ctr"/>
            <a:r>
              <a:rPr lang="en-US" sz="4200" dirty="0"/>
              <a:t>Ce am </a:t>
            </a:r>
            <a:r>
              <a:rPr lang="en-US" sz="4200" dirty="0" err="1"/>
              <a:t>avut</a:t>
            </a:r>
            <a:r>
              <a:rPr lang="en-US" sz="4200" dirty="0"/>
              <a:t> de </a:t>
            </a:r>
            <a:r>
              <a:rPr lang="en-US" sz="4200" dirty="0" err="1"/>
              <a:t>facut</a:t>
            </a:r>
            <a:r>
              <a:rPr lang="en-US" sz="4200" dirty="0"/>
              <a:t>?</a:t>
            </a:r>
          </a:p>
        </p:txBody>
      </p:sp>
      <p:cxnSp>
        <p:nvCxnSpPr>
          <p:cNvPr id="17" name="Straight Connector 16">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Content Placeholder 5" descr="A screenshot of a computer&#10;&#10;AI-generated content may be incorrect.">
            <a:extLst>
              <a:ext uri="{FF2B5EF4-FFF2-40B4-BE49-F238E27FC236}">
                <a16:creationId xmlns:a16="http://schemas.microsoft.com/office/drawing/2014/main" id="{F3904DB6-B3F6-26E4-068A-81C460219820}"/>
              </a:ext>
            </a:extLst>
          </p:cNvPr>
          <p:cNvPicPr>
            <a:picLocks noGrp="1" noChangeAspect="1"/>
          </p:cNvPicPr>
          <p:nvPr>
            <p:ph idx="1"/>
          </p:nvPr>
        </p:nvPicPr>
        <p:blipFill>
          <a:blip r:embed="rId2"/>
          <a:stretch>
            <a:fillRect/>
          </a:stretch>
        </p:blipFill>
        <p:spPr>
          <a:xfrm>
            <a:off x="722935" y="1276990"/>
            <a:ext cx="7179970" cy="4307980"/>
          </a:xfrm>
          <a:prstGeom prst="rect">
            <a:avLst/>
          </a:prstGeom>
        </p:spPr>
      </p:pic>
      <p:cxnSp>
        <p:nvCxnSpPr>
          <p:cNvPr id="19" name="Straight Connector 18">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885"/>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0102582"/>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84517-AE49-3F3D-480E-C8BA94DF5039}"/>
              </a:ext>
            </a:extLst>
          </p:cNvPr>
          <p:cNvSpPr>
            <a:spLocks noGrp="1"/>
          </p:cNvSpPr>
          <p:nvPr>
            <p:ph type="title"/>
          </p:nvPr>
        </p:nvSpPr>
        <p:spPr>
          <a:xfrm>
            <a:off x="3945312" y="799301"/>
            <a:ext cx="10691265" cy="1969995"/>
          </a:xfrm>
        </p:spPr>
        <p:txBody>
          <a:bodyPr>
            <a:normAutofit/>
          </a:bodyPr>
          <a:lstStyle/>
          <a:p>
            <a:r>
              <a:rPr lang="en-RO" dirty="0"/>
              <a:t>Tabel cu Date</a:t>
            </a:r>
            <a:br>
              <a:rPr lang="en-RO" dirty="0"/>
            </a:br>
            <a:endParaRPr lang="en-RO" dirty="0"/>
          </a:p>
        </p:txBody>
      </p:sp>
      <p:graphicFrame>
        <p:nvGraphicFramePr>
          <p:cNvPr id="5" name="Table 4">
            <a:extLst>
              <a:ext uri="{FF2B5EF4-FFF2-40B4-BE49-F238E27FC236}">
                <a16:creationId xmlns:a16="http://schemas.microsoft.com/office/drawing/2014/main" id="{07EC2A78-6397-832D-32EE-EC91F74693CE}"/>
              </a:ext>
            </a:extLst>
          </p:cNvPr>
          <p:cNvGraphicFramePr>
            <a:graphicFrameLocks noGrp="1"/>
          </p:cNvGraphicFramePr>
          <p:nvPr>
            <p:extLst>
              <p:ext uri="{D42A27DB-BD31-4B8C-83A1-F6EECF244321}">
                <p14:modId xmlns:p14="http://schemas.microsoft.com/office/powerpoint/2010/main" val="4261054890"/>
              </p:ext>
            </p:extLst>
          </p:nvPr>
        </p:nvGraphicFramePr>
        <p:xfrm>
          <a:off x="800100" y="1568196"/>
          <a:ext cx="10591798" cy="4510352"/>
        </p:xfrm>
        <a:graphic>
          <a:graphicData uri="http://schemas.openxmlformats.org/drawingml/2006/table">
            <a:tbl>
              <a:tblPr firstRow="1" bandRow="1">
                <a:tableStyleId>{5C22544A-7EE6-4342-B048-85BDC9FD1C3A}</a:tableStyleId>
              </a:tblPr>
              <a:tblGrid>
                <a:gridCol w="1215546">
                  <a:extLst>
                    <a:ext uri="{9D8B030D-6E8A-4147-A177-3AD203B41FA5}">
                      <a16:colId xmlns:a16="http://schemas.microsoft.com/office/drawing/2014/main" val="468359102"/>
                    </a:ext>
                  </a:extLst>
                </a:gridCol>
                <a:gridCol w="2171343">
                  <a:extLst>
                    <a:ext uri="{9D8B030D-6E8A-4147-A177-3AD203B41FA5}">
                      <a16:colId xmlns:a16="http://schemas.microsoft.com/office/drawing/2014/main" val="4245933279"/>
                    </a:ext>
                  </a:extLst>
                </a:gridCol>
                <a:gridCol w="741146">
                  <a:extLst>
                    <a:ext uri="{9D8B030D-6E8A-4147-A177-3AD203B41FA5}">
                      <a16:colId xmlns:a16="http://schemas.microsoft.com/office/drawing/2014/main" val="1149580605"/>
                    </a:ext>
                  </a:extLst>
                </a:gridCol>
                <a:gridCol w="2541069">
                  <a:extLst>
                    <a:ext uri="{9D8B030D-6E8A-4147-A177-3AD203B41FA5}">
                      <a16:colId xmlns:a16="http://schemas.microsoft.com/office/drawing/2014/main" val="2500475022"/>
                    </a:ext>
                  </a:extLst>
                </a:gridCol>
                <a:gridCol w="693019">
                  <a:extLst>
                    <a:ext uri="{9D8B030D-6E8A-4147-A177-3AD203B41FA5}">
                      <a16:colId xmlns:a16="http://schemas.microsoft.com/office/drawing/2014/main" val="839060388"/>
                    </a:ext>
                  </a:extLst>
                </a:gridCol>
                <a:gridCol w="2213811">
                  <a:extLst>
                    <a:ext uri="{9D8B030D-6E8A-4147-A177-3AD203B41FA5}">
                      <a16:colId xmlns:a16="http://schemas.microsoft.com/office/drawing/2014/main" val="1723797748"/>
                    </a:ext>
                  </a:extLst>
                </a:gridCol>
                <a:gridCol w="1015864">
                  <a:extLst>
                    <a:ext uri="{9D8B030D-6E8A-4147-A177-3AD203B41FA5}">
                      <a16:colId xmlns:a16="http://schemas.microsoft.com/office/drawing/2014/main" val="3900342043"/>
                    </a:ext>
                  </a:extLst>
                </a:gridCol>
              </a:tblGrid>
              <a:tr h="563794">
                <a:tc>
                  <a:txBody>
                    <a:bodyPr/>
                    <a:lstStyle/>
                    <a:p>
                      <a:pPr algn="l" fontAlgn="b"/>
                      <a:r>
                        <a:rPr lang="en-GB" sz="1600" u="none" strike="noStrike" dirty="0">
                          <a:effectLst/>
                          <a:latin typeface="BM HANNA 11yrs old OTF" panose="020B0600000101010101" pitchFamily="34" charset="-127"/>
                          <a:ea typeface="BM HANNA 11yrs old OTF" panose="020B0600000101010101" pitchFamily="34" charset="-127"/>
                        </a:rPr>
                        <a:t>Data</a:t>
                      </a:r>
                      <a:endParaRPr lang="en-GB"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Dimineara 06:00-12:00</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Emoji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Amiaza 12:00-18:00</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Emoji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dirty="0">
                          <a:effectLst/>
                          <a:latin typeface="BM HANNA 11yrs old OTF" panose="020B0600000101010101" pitchFamily="34" charset="-127"/>
                          <a:ea typeface="BM HANNA 11yrs old OTF" panose="020B0600000101010101" pitchFamily="34" charset="-127"/>
                        </a:rPr>
                        <a:t>Seara 18:00-00:00</a:t>
                      </a:r>
                      <a:endParaRPr lang="en-GB"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 Emoji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937089737"/>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Marti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1 Hi: 16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8.5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Lo:16 Hi: 19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17.5</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Lo:6 Hi:18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Media:12</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319102804"/>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Miercuri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2 Hi:17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9.5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Lo:17 Hi:20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18.5</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7 Hi:20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Media:13.5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4228084466"/>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Joi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Lo:3 Hi:20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11.5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Lo:13 Hi:25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19</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Lo:11 Hi: 15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Media:13 </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86611575"/>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Vineri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Lo:6 Hi: 12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9</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Lo:12 Hi:15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13.5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8 Hi:15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Media:11.5</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2488349654"/>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Sâmbătă</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7 Hi:15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Media:11</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Lo:14 Hi: 18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16</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Lo:9 Hi:14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Media:11.5</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3493573644"/>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Duminică</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Lo:8 Hi:16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12</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Lo:12 Hi:20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Media:16</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Lo:11 Hi: 13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12</a:t>
                      </a: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3000201022"/>
                  </a:ext>
                </a:extLst>
              </a:tr>
              <a:tr h="563794">
                <a:tc>
                  <a:txBody>
                    <a:bodyPr/>
                    <a:lstStyle/>
                    <a:p>
                      <a:pPr algn="l" fontAlgn="b"/>
                      <a:r>
                        <a:rPr lang="en-GB" sz="1600" u="none" strike="noStrike">
                          <a:effectLst/>
                          <a:latin typeface="BM HANNA 11yrs old OTF" panose="020B0600000101010101" pitchFamily="34" charset="-127"/>
                          <a:ea typeface="BM HANNA 11yrs old OTF" panose="020B0600000101010101" pitchFamily="34" charset="-127"/>
                        </a:rPr>
                        <a:t>Luni</a:t>
                      </a:r>
                      <a:endParaRPr lang="en-GB"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Lo:10 Hi: 16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13</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r>
                        <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rPr>
                        <a:t>Lo: 16 Hi: 19 </a:t>
                      </a:r>
                      <a:r>
                        <a:rPr lang="en-RO" sz="1600" b="1" i="0" u="none" strike="noStrike" dirty="0">
                          <a:solidFill>
                            <a:srgbClr val="000000"/>
                          </a:solidFill>
                          <a:effectLst/>
                          <a:latin typeface="BM HANNA 11yrs old OTF" panose="020B0600000101010101" pitchFamily="34" charset="-127"/>
                          <a:ea typeface="BM HANNA 11yrs old OTF" panose="020B0600000101010101" pitchFamily="34" charset="-127"/>
                        </a:rPr>
                        <a:t>Media: 17.5</a:t>
                      </a:r>
                    </a:p>
                  </a:txBody>
                  <a:tcPr marL="9525" marR="9525" marT="9525" marB="0" anchor="b"/>
                </a:tc>
                <a:tc>
                  <a:txBody>
                    <a:bodyPr/>
                    <a:lstStyle/>
                    <a:p>
                      <a:pPr algn="l" fontAlgn="b"/>
                      <a:endParaRPr lang="en-RO" sz="1600" b="0" i="0" u="none" strike="noStrike">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tc>
                  <a:txBody>
                    <a:bodyPr/>
                    <a:lstStyle/>
                    <a:p>
                      <a:pPr algn="l" fontAlgn="b"/>
                      <a:endParaRPr lang="en-RO" sz="1600" b="0" i="0" u="none" strike="noStrike" dirty="0">
                        <a:solidFill>
                          <a:srgbClr val="000000"/>
                        </a:solidFill>
                        <a:effectLst/>
                        <a:latin typeface="BM HANNA 11yrs old OTF" panose="020B0600000101010101" pitchFamily="34" charset="-127"/>
                        <a:ea typeface="BM HANNA 11yrs old OTF" panose="020B0600000101010101" pitchFamily="34" charset="-127"/>
                      </a:endParaRPr>
                    </a:p>
                  </a:txBody>
                  <a:tcPr marL="9525" marR="9525" marT="9525" marB="0" anchor="b"/>
                </a:tc>
                <a:extLst>
                  <a:ext uri="{0D108BD9-81ED-4DB2-BD59-A6C34878D82A}">
                    <a16:rowId xmlns:a16="http://schemas.microsoft.com/office/drawing/2014/main" val="2717359099"/>
                  </a:ext>
                </a:extLst>
              </a:tr>
            </a:tbl>
          </a:graphicData>
        </a:graphic>
      </p:graphicFrame>
      <p:grpSp>
        <p:nvGrpSpPr>
          <p:cNvPr id="30" name="Group 29">
            <a:extLst>
              <a:ext uri="{FF2B5EF4-FFF2-40B4-BE49-F238E27FC236}">
                <a16:creationId xmlns:a16="http://schemas.microsoft.com/office/drawing/2014/main" id="{0ED37B5F-E433-FB63-6B92-0B84091FD74B}"/>
              </a:ext>
            </a:extLst>
          </p:cNvPr>
          <p:cNvGrpSpPr/>
          <p:nvPr/>
        </p:nvGrpSpPr>
        <p:grpSpPr>
          <a:xfrm>
            <a:off x="4301447" y="2222536"/>
            <a:ext cx="6815579" cy="3796334"/>
            <a:chOff x="4301447" y="2221992"/>
            <a:chExt cx="6815579" cy="3796334"/>
          </a:xfrm>
        </p:grpSpPr>
        <p:pic>
          <p:nvPicPr>
            <p:cNvPr id="8" name="Picture 7">
              <a:extLst>
                <a:ext uri="{FF2B5EF4-FFF2-40B4-BE49-F238E27FC236}">
                  <a16:creationId xmlns:a16="http://schemas.microsoft.com/office/drawing/2014/main" id="{2564EA7D-00B4-8B42-FF50-166AFB1CCB5A}"/>
                </a:ext>
              </a:extLst>
            </p:cNvPr>
            <p:cNvPicPr>
              <a:picLocks noChangeAspect="1"/>
            </p:cNvPicPr>
            <p:nvPr/>
          </p:nvPicPr>
          <p:blipFill>
            <a:blip r:embed="rId2"/>
            <a:srcRect r="93236"/>
            <a:stretch>
              <a:fillRect/>
            </a:stretch>
          </p:blipFill>
          <p:spPr>
            <a:xfrm>
              <a:off x="4301448" y="3425488"/>
              <a:ext cx="525694" cy="388987"/>
            </a:xfrm>
            <a:prstGeom prst="rect">
              <a:avLst/>
            </a:prstGeom>
          </p:spPr>
        </p:pic>
        <p:pic>
          <p:nvPicPr>
            <p:cNvPr id="9" name="Picture 8">
              <a:extLst>
                <a:ext uri="{FF2B5EF4-FFF2-40B4-BE49-F238E27FC236}">
                  <a16:creationId xmlns:a16="http://schemas.microsoft.com/office/drawing/2014/main" id="{C979E897-B4BC-F06C-9110-75B1916C1DB3}"/>
                </a:ext>
              </a:extLst>
            </p:cNvPr>
            <p:cNvPicPr>
              <a:picLocks noChangeAspect="1"/>
            </p:cNvPicPr>
            <p:nvPr/>
          </p:nvPicPr>
          <p:blipFill>
            <a:blip r:embed="rId2"/>
            <a:srcRect r="93236"/>
            <a:stretch>
              <a:fillRect/>
            </a:stretch>
          </p:blipFill>
          <p:spPr>
            <a:xfrm>
              <a:off x="4301448" y="2221992"/>
              <a:ext cx="525694" cy="388987"/>
            </a:xfrm>
            <a:prstGeom prst="rect">
              <a:avLst/>
            </a:prstGeom>
          </p:spPr>
        </p:pic>
        <p:pic>
          <p:nvPicPr>
            <p:cNvPr id="10" name="Picture 9">
              <a:extLst>
                <a:ext uri="{FF2B5EF4-FFF2-40B4-BE49-F238E27FC236}">
                  <a16:creationId xmlns:a16="http://schemas.microsoft.com/office/drawing/2014/main" id="{A22878EE-24B8-40D5-E789-007F70790F41}"/>
                </a:ext>
              </a:extLst>
            </p:cNvPr>
            <p:cNvPicPr>
              <a:picLocks noChangeAspect="1"/>
            </p:cNvPicPr>
            <p:nvPr/>
          </p:nvPicPr>
          <p:blipFill>
            <a:blip r:embed="rId2"/>
            <a:srcRect r="93236"/>
            <a:stretch>
              <a:fillRect/>
            </a:stretch>
          </p:blipFill>
          <p:spPr>
            <a:xfrm>
              <a:off x="4301448" y="2823740"/>
              <a:ext cx="525694" cy="388987"/>
            </a:xfrm>
            <a:prstGeom prst="rect">
              <a:avLst/>
            </a:prstGeom>
          </p:spPr>
        </p:pic>
        <p:pic>
          <p:nvPicPr>
            <p:cNvPr id="12" name="Picture 11">
              <a:extLst>
                <a:ext uri="{FF2B5EF4-FFF2-40B4-BE49-F238E27FC236}">
                  <a16:creationId xmlns:a16="http://schemas.microsoft.com/office/drawing/2014/main" id="{46A395CF-3E92-D32B-0530-4D22D2BD0B72}"/>
                </a:ext>
              </a:extLst>
            </p:cNvPr>
            <p:cNvPicPr>
              <a:picLocks noChangeAspect="1"/>
            </p:cNvPicPr>
            <p:nvPr/>
          </p:nvPicPr>
          <p:blipFill>
            <a:blip r:embed="rId2"/>
            <a:srcRect r="93236"/>
            <a:stretch>
              <a:fillRect/>
            </a:stretch>
          </p:blipFill>
          <p:spPr>
            <a:xfrm>
              <a:off x="4301448" y="3957650"/>
              <a:ext cx="525694" cy="388987"/>
            </a:xfrm>
            <a:prstGeom prst="rect">
              <a:avLst/>
            </a:prstGeom>
          </p:spPr>
        </p:pic>
        <p:pic>
          <p:nvPicPr>
            <p:cNvPr id="13" name="Picture 12">
              <a:extLst>
                <a:ext uri="{FF2B5EF4-FFF2-40B4-BE49-F238E27FC236}">
                  <a16:creationId xmlns:a16="http://schemas.microsoft.com/office/drawing/2014/main" id="{AFC06E4E-D4FE-73DA-A1EF-B896EF495BC5}"/>
                </a:ext>
              </a:extLst>
            </p:cNvPr>
            <p:cNvPicPr>
              <a:picLocks noChangeAspect="1"/>
            </p:cNvPicPr>
            <p:nvPr/>
          </p:nvPicPr>
          <p:blipFill>
            <a:blip r:embed="rId2"/>
            <a:srcRect l="25236" t="-1" r="68447" b="-1"/>
            <a:stretch>
              <a:fillRect/>
            </a:stretch>
          </p:blipFill>
          <p:spPr>
            <a:xfrm>
              <a:off x="4301448" y="4489814"/>
              <a:ext cx="490983" cy="388987"/>
            </a:xfrm>
            <a:prstGeom prst="rect">
              <a:avLst/>
            </a:prstGeom>
          </p:spPr>
        </p:pic>
        <p:pic>
          <p:nvPicPr>
            <p:cNvPr id="14" name="Picture 13">
              <a:extLst>
                <a:ext uri="{FF2B5EF4-FFF2-40B4-BE49-F238E27FC236}">
                  <a16:creationId xmlns:a16="http://schemas.microsoft.com/office/drawing/2014/main" id="{C2A7BD13-7E18-C4F8-7012-D2FF9CEC15F5}"/>
                </a:ext>
              </a:extLst>
            </p:cNvPr>
            <p:cNvPicPr>
              <a:picLocks noChangeAspect="1"/>
            </p:cNvPicPr>
            <p:nvPr/>
          </p:nvPicPr>
          <p:blipFill>
            <a:blip r:embed="rId2"/>
            <a:srcRect l="25236" t="-1" r="68447" b="-1"/>
            <a:stretch>
              <a:fillRect/>
            </a:stretch>
          </p:blipFill>
          <p:spPr>
            <a:xfrm>
              <a:off x="4301448" y="5091561"/>
              <a:ext cx="490983" cy="388987"/>
            </a:xfrm>
            <a:prstGeom prst="rect">
              <a:avLst/>
            </a:prstGeom>
          </p:spPr>
        </p:pic>
        <p:pic>
          <p:nvPicPr>
            <p:cNvPr id="15" name="Picture 14">
              <a:extLst>
                <a:ext uri="{FF2B5EF4-FFF2-40B4-BE49-F238E27FC236}">
                  <a16:creationId xmlns:a16="http://schemas.microsoft.com/office/drawing/2014/main" id="{A42EC2F0-6E8D-659D-90FF-112D2746B11B}"/>
                </a:ext>
              </a:extLst>
            </p:cNvPr>
            <p:cNvPicPr>
              <a:picLocks noChangeAspect="1"/>
            </p:cNvPicPr>
            <p:nvPr/>
          </p:nvPicPr>
          <p:blipFill>
            <a:blip r:embed="rId2"/>
            <a:srcRect l="25236" t="-1" r="68447" b="-1"/>
            <a:stretch>
              <a:fillRect/>
            </a:stretch>
          </p:blipFill>
          <p:spPr>
            <a:xfrm>
              <a:off x="4301447" y="5605197"/>
              <a:ext cx="490983" cy="388987"/>
            </a:xfrm>
            <a:prstGeom prst="rect">
              <a:avLst/>
            </a:prstGeom>
          </p:spPr>
        </p:pic>
        <p:pic>
          <p:nvPicPr>
            <p:cNvPr id="16" name="Picture 15">
              <a:extLst>
                <a:ext uri="{FF2B5EF4-FFF2-40B4-BE49-F238E27FC236}">
                  <a16:creationId xmlns:a16="http://schemas.microsoft.com/office/drawing/2014/main" id="{B04FBA91-6310-F31E-2C2E-ECB419680734}"/>
                </a:ext>
              </a:extLst>
            </p:cNvPr>
            <p:cNvPicPr>
              <a:picLocks noChangeAspect="1"/>
            </p:cNvPicPr>
            <p:nvPr/>
          </p:nvPicPr>
          <p:blipFill>
            <a:blip r:embed="rId2"/>
            <a:srcRect l="25236" t="-1" r="68447" b="-1"/>
            <a:stretch>
              <a:fillRect/>
            </a:stretch>
          </p:blipFill>
          <p:spPr>
            <a:xfrm>
              <a:off x="7562808" y="2240259"/>
              <a:ext cx="490983" cy="388987"/>
            </a:xfrm>
            <a:prstGeom prst="rect">
              <a:avLst/>
            </a:prstGeom>
          </p:spPr>
        </p:pic>
        <p:pic>
          <p:nvPicPr>
            <p:cNvPr id="17" name="Picture 16">
              <a:extLst>
                <a:ext uri="{FF2B5EF4-FFF2-40B4-BE49-F238E27FC236}">
                  <a16:creationId xmlns:a16="http://schemas.microsoft.com/office/drawing/2014/main" id="{8E9CF17D-A875-D802-50A9-7FC92302E1C8}"/>
                </a:ext>
              </a:extLst>
            </p:cNvPr>
            <p:cNvPicPr>
              <a:picLocks noChangeAspect="1"/>
            </p:cNvPicPr>
            <p:nvPr/>
          </p:nvPicPr>
          <p:blipFill>
            <a:blip r:embed="rId2"/>
            <a:srcRect r="93236"/>
            <a:stretch>
              <a:fillRect/>
            </a:stretch>
          </p:blipFill>
          <p:spPr>
            <a:xfrm>
              <a:off x="7545452" y="2779461"/>
              <a:ext cx="525694" cy="388987"/>
            </a:xfrm>
            <a:prstGeom prst="rect">
              <a:avLst/>
            </a:prstGeom>
          </p:spPr>
        </p:pic>
        <p:pic>
          <p:nvPicPr>
            <p:cNvPr id="18" name="Picture 17">
              <a:extLst>
                <a:ext uri="{FF2B5EF4-FFF2-40B4-BE49-F238E27FC236}">
                  <a16:creationId xmlns:a16="http://schemas.microsoft.com/office/drawing/2014/main" id="{BD3B59E2-486A-9672-C53C-F83469854FAE}"/>
                </a:ext>
              </a:extLst>
            </p:cNvPr>
            <p:cNvPicPr>
              <a:picLocks noChangeAspect="1"/>
            </p:cNvPicPr>
            <p:nvPr/>
          </p:nvPicPr>
          <p:blipFill>
            <a:blip r:embed="rId2"/>
            <a:srcRect r="93236"/>
            <a:stretch>
              <a:fillRect/>
            </a:stretch>
          </p:blipFill>
          <p:spPr>
            <a:xfrm>
              <a:off x="7545452" y="3322852"/>
              <a:ext cx="525694" cy="388987"/>
            </a:xfrm>
            <a:prstGeom prst="rect">
              <a:avLst/>
            </a:prstGeom>
          </p:spPr>
        </p:pic>
        <p:pic>
          <p:nvPicPr>
            <p:cNvPr id="19" name="Picture 18">
              <a:extLst>
                <a:ext uri="{FF2B5EF4-FFF2-40B4-BE49-F238E27FC236}">
                  <a16:creationId xmlns:a16="http://schemas.microsoft.com/office/drawing/2014/main" id="{5BF8FB14-9461-987E-11EB-8B01A2405FF5}"/>
                </a:ext>
              </a:extLst>
            </p:cNvPr>
            <p:cNvPicPr>
              <a:picLocks noChangeAspect="1"/>
            </p:cNvPicPr>
            <p:nvPr/>
          </p:nvPicPr>
          <p:blipFill>
            <a:blip r:embed="rId2"/>
            <a:srcRect r="93236"/>
            <a:stretch>
              <a:fillRect/>
            </a:stretch>
          </p:blipFill>
          <p:spPr>
            <a:xfrm>
              <a:off x="7545452" y="3895196"/>
              <a:ext cx="525694" cy="388987"/>
            </a:xfrm>
            <a:prstGeom prst="rect">
              <a:avLst/>
            </a:prstGeom>
          </p:spPr>
        </p:pic>
        <p:pic>
          <p:nvPicPr>
            <p:cNvPr id="20" name="Picture 19">
              <a:extLst>
                <a:ext uri="{FF2B5EF4-FFF2-40B4-BE49-F238E27FC236}">
                  <a16:creationId xmlns:a16="http://schemas.microsoft.com/office/drawing/2014/main" id="{801A832C-806F-4CF6-07E6-472106D56A37}"/>
                </a:ext>
              </a:extLst>
            </p:cNvPr>
            <p:cNvPicPr>
              <a:picLocks noChangeAspect="1"/>
            </p:cNvPicPr>
            <p:nvPr/>
          </p:nvPicPr>
          <p:blipFill>
            <a:blip r:embed="rId2"/>
            <a:srcRect l="25236" t="-1" r="68447" b="-1"/>
            <a:stretch>
              <a:fillRect/>
            </a:stretch>
          </p:blipFill>
          <p:spPr>
            <a:xfrm>
              <a:off x="7580163" y="4489813"/>
              <a:ext cx="490983" cy="388987"/>
            </a:xfrm>
            <a:prstGeom prst="rect">
              <a:avLst/>
            </a:prstGeom>
          </p:spPr>
        </p:pic>
        <p:pic>
          <p:nvPicPr>
            <p:cNvPr id="21" name="Picture 20">
              <a:extLst>
                <a:ext uri="{FF2B5EF4-FFF2-40B4-BE49-F238E27FC236}">
                  <a16:creationId xmlns:a16="http://schemas.microsoft.com/office/drawing/2014/main" id="{3BD6AE92-5751-FB44-2D01-E6F4EF655B51}"/>
                </a:ext>
              </a:extLst>
            </p:cNvPr>
            <p:cNvPicPr>
              <a:picLocks noChangeAspect="1"/>
            </p:cNvPicPr>
            <p:nvPr/>
          </p:nvPicPr>
          <p:blipFill>
            <a:blip r:embed="rId2"/>
            <a:srcRect l="25236" t="-1" r="68447" b="-1"/>
            <a:stretch>
              <a:fillRect/>
            </a:stretch>
          </p:blipFill>
          <p:spPr>
            <a:xfrm>
              <a:off x="7580163" y="5019974"/>
              <a:ext cx="490983" cy="388987"/>
            </a:xfrm>
            <a:prstGeom prst="rect">
              <a:avLst/>
            </a:prstGeom>
          </p:spPr>
        </p:pic>
        <p:pic>
          <p:nvPicPr>
            <p:cNvPr id="22" name="Picture 21">
              <a:extLst>
                <a:ext uri="{FF2B5EF4-FFF2-40B4-BE49-F238E27FC236}">
                  <a16:creationId xmlns:a16="http://schemas.microsoft.com/office/drawing/2014/main" id="{2DD1A0D7-1C01-CFBC-6115-3092293F31CE}"/>
                </a:ext>
              </a:extLst>
            </p:cNvPr>
            <p:cNvPicPr>
              <a:picLocks noChangeAspect="1"/>
            </p:cNvPicPr>
            <p:nvPr/>
          </p:nvPicPr>
          <p:blipFill>
            <a:blip r:embed="rId2"/>
            <a:srcRect l="25236" t="-1" r="68447" b="-1"/>
            <a:stretch>
              <a:fillRect/>
            </a:stretch>
          </p:blipFill>
          <p:spPr>
            <a:xfrm>
              <a:off x="7601180" y="5621723"/>
              <a:ext cx="490983" cy="388987"/>
            </a:xfrm>
            <a:prstGeom prst="rect">
              <a:avLst/>
            </a:prstGeom>
          </p:spPr>
        </p:pic>
        <p:pic>
          <p:nvPicPr>
            <p:cNvPr id="23" name="Picture 22">
              <a:extLst>
                <a:ext uri="{FF2B5EF4-FFF2-40B4-BE49-F238E27FC236}">
                  <a16:creationId xmlns:a16="http://schemas.microsoft.com/office/drawing/2014/main" id="{1D056C1A-2D8F-C907-6BFD-18CE5479CC8C}"/>
                </a:ext>
              </a:extLst>
            </p:cNvPr>
            <p:cNvPicPr>
              <a:picLocks noChangeAspect="1"/>
            </p:cNvPicPr>
            <p:nvPr/>
          </p:nvPicPr>
          <p:blipFill>
            <a:blip r:embed="rId2"/>
            <a:srcRect r="93236"/>
            <a:stretch>
              <a:fillRect/>
            </a:stretch>
          </p:blipFill>
          <p:spPr>
            <a:xfrm>
              <a:off x="10591332" y="2240258"/>
              <a:ext cx="525694" cy="388987"/>
            </a:xfrm>
            <a:prstGeom prst="rect">
              <a:avLst/>
            </a:prstGeom>
          </p:spPr>
        </p:pic>
        <p:pic>
          <p:nvPicPr>
            <p:cNvPr id="24" name="Picture 23">
              <a:extLst>
                <a:ext uri="{FF2B5EF4-FFF2-40B4-BE49-F238E27FC236}">
                  <a16:creationId xmlns:a16="http://schemas.microsoft.com/office/drawing/2014/main" id="{D3C64C2F-F955-30CD-9F2E-5C10FF130980}"/>
                </a:ext>
              </a:extLst>
            </p:cNvPr>
            <p:cNvPicPr>
              <a:picLocks noChangeAspect="1"/>
            </p:cNvPicPr>
            <p:nvPr/>
          </p:nvPicPr>
          <p:blipFill>
            <a:blip r:embed="rId2"/>
            <a:srcRect r="93236"/>
            <a:stretch>
              <a:fillRect/>
            </a:stretch>
          </p:blipFill>
          <p:spPr>
            <a:xfrm>
              <a:off x="10591332" y="2772422"/>
              <a:ext cx="525694" cy="388987"/>
            </a:xfrm>
            <a:prstGeom prst="rect">
              <a:avLst/>
            </a:prstGeom>
          </p:spPr>
        </p:pic>
        <p:pic>
          <p:nvPicPr>
            <p:cNvPr id="25" name="Picture 24">
              <a:extLst>
                <a:ext uri="{FF2B5EF4-FFF2-40B4-BE49-F238E27FC236}">
                  <a16:creationId xmlns:a16="http://schemas.microsoft.com/office/drawing/2014/main" id="{7EB4C954-9533-4E35-6AC1-E92990BA58A5}"/>
                </a:ext>
              </a:extLst>
            </p:cNvPr>
            <p:cNvPicPr>
              <a:picLocks noChangeAspect="1"/>
            </p:cNvPicPr>
            <p:nvPr/>
          </p:nvPicPr>
          <p:blipFill>
            <a:blip r:embed="rId2"/>
            <a:srcRect r="93236"/>
            <a:stretch>
              <a:fillRect/>
            </a:stretch>
          </p:blipFill>
          <p:spPr>
            <a:xfrm>
              <a:off x="10591332" y="3350917"/>
              <a:ext cx="525694" cy="388987"/>
            </a:xfrm>
            <a:prstGeom prst="rect">
              <a:avLst/>
            </a:prstGeom>
          </p:spPr>
        </p:pic>
        <p:pic>
          <p:nvPicPr>
            <p:cNvPr id="26" name="Picture 25">
              <a:extLst>
                <a:ext uri="{FF2B5EF4-FFF2-40B4-BE49-F238E27FC236}">
                  <a16:creationId xmlns:a16="http://schemas.microsoft.com/office/drawing/2014/main" id="{5908AA47-D2BA-DBED-2857-6CF4B3707322}"/>
                </a:ext>
              </a:extLst>
            </p:cNvPr>
            <p:cNvPicPr>
              <a:picLocks noChangeAspect="1"/>
            </p:cNvPicPr>
            <p:nvPr/>
          </p:nvPicPr>
          <p:blipFill>
            <a:blip r:embed="rId2"/>
            <a:srcRect r="93236"/>
            <a:stretch>
              <a:fillRect/>
            </a:stretch>
          </p:blipFill>
          <p:spPr>
            <a:xfrm>
              <a:off x="10591332" y="3929412"/>
              <a:ext cx="525694" cy="388987"/>
            </a:xfrm>
            <a:prstGeom prst="rect">
              <a:avLst/>
            </a:prstGeom>
          </p:spPr>
        </p:pic>
        <p:pic>
          <p:nvPicPr>
            <p:cNvPr id="27" name="Picture 26">
              <a:extLst>
                <a:ext uri="{FF2B5EF4-FFF2-40B4-BE49-F238E27FC236}">
                  <a16:creationId xmlns:a16="http://schemas.microsoft.com/office/drawing/2014/main" id="{A94506A6-8197-843E-99DA-EF590F9A500C}"/>
                </a:ext>
              </a:extLst>
            </p:cNvPr>
            <p:cNvPicPr>
              <a:picLocks noChangeAspect="1"/>
            </p:cNvPicPr>
            <p:nvPr/>
          </p:nvPicPr>
          <p:blipFill>
            <a:blip r:embed="rId2"/>
            <a:srcRect l="56368" r="37315"/>
            <a:stretch>
              <a:fillRect/>
            </a:stretch>
          </p:blipFill>
          <p:spPr>
            <a:xfrm>
              <a:off x="10608687" y="4489812"/>
              <a:ext cx="490983" cy="388987"/>
            </a:xfrm>
            <a:prstGeom prst="rect">
              <a:avLst/>
            </a:prstGeom>
          </p:spPr>
        </p:pic>
        <p:pic>
          <p:nvPicPr>
            <p:cNvPr id="28" name="Picture 27">
              <a:extLst>
                <a:ext uri="{FF2B5EF4-FFF2-40B4-BE49-F238E27FC236}">
                  <a16:creationId xmlns:a16="http://schemas.microsoft.com/office/drawing/2014/main" id="{F3252F3F-B2C6-B085-DC5B-9EA387A908DE}"/>
                </a:ext>
              </a:extLst>
            </p:cNvPr>
            <p:cNvPicPr>
              <a:picLocks noChangeAspect="1"/>
            </p:cNvPicPr>
            <p:nvPr/>
          </p:nvPicPr>
          <p:blipFill>
            <a:blip r:embed="rId2"/>
            <a:srcRect r="93236"/>
            <a:stretch>
              <a:fillRect/>
            </a:stretch>
          </p:blipFill>
          <p:spPr>
            <a:xfrm>
              <a:off x="10573976" y="5050212"/>
              <a:ext cx="525694" cy="388987"/>
            </a:xfrm>
            <a:prstGeom prst="rect">
              <a:avLst/>
            </a:prstGeom>
          </p:spPr>
        </p:pic>
        <p:pic>
          <p:nvPicPr>
            <p:cNvPr id="29" name="Picture 28">
              <a:extLst>
                <a:ext uri="{FF2B5EF4-FFF2-40B4-BE49-F238E27FC236}">
                  <a16:creationId xmlns:a16="http://schemas.microsoft.com/office/drawing/2014/main" id="{C03DCE19-5651-6E4B-362F-87AE70EF92CE}"/>
                </a:ext>
              </a:extLst>
            </p:cNvPr>
            <p:cNvPicPr>
              <a:picLocks noChangeAspect="1"/>
            </p:cNvPicPr>
            <p:nvPr/>
          </p:nvPicPr>
          <p:blipFill>
            <a:blip r:embed="rId2"/>
            <a:srcRect l="6642" r="87162"/>
            <a:stretch>
              <a:fillRect/>
            </a:stretch>
          </p:blipFill>
          <p:spPr>
            <a:xfrm>
              <a:off x="10618086" y="5629339"/>
              <a:ext cx="481584" cy="388987"/>
            </a:xfrm>
            <a:prstGeom prst="rect">
              <a:avLst/>
            </a:prstGeom>
          </p:spPr>
        </p:pic>
      </p:grpSp>
      <p:sp>
        <p:nvSpPr>
          <p:cNvPr id="31" name="TextBox 30">
            <a:extLst>
              <a:ext uri="{FF2B5EF4-FFF2-40B4-BE49-F238E27FC236}">
                <a16:creationId xmlns:a16="http://schemas.microsoft.com/office/drawing/2014/main" id="{3CF303DE-C00E-F41C-CB73-D26FE75DB542}"/>
              </a:ext>
            </a:extLst>
          </p:cNvPr>
          <p:cNvSpPr txBox="1"/>
          <p:nvPr/>
        </p:nvSpPr>
        <p:spPr>
          <a:xfrm>
            <a:off x="4301447" y="6172301"/>
            <a:ext cx="7267074" cy="646331"/>
          </a:xfrm>
          <a:prstGeom prst="rect">
            <a:avLst/>
          </a:prstGeom>
          <a:noFill/>
        </p:spPr>
        <p:txBody>
          <a:bodyPr wrap="square" rtlCol="0">
            <a:spAutoFit/>
          </a:bodyPr>
          <a:lstStyle/>
          <a:p>
            <a:r>
              <a:rPr lang="en-RO" dirty="0"/>
              <a:t>Lo: cea mai mică temperatură</a:t>
            </a:r>
          </a:p>
          <a:p>
            <a:r>
              <a:rPr lang="en-RO" dirty="0"/>
              <a:t>Hi: cea mai mare temperatură</a:t>
            </a:r>
          </a:p>
        </p:txBody>
      </p:sp>
    </p:spTree>
    <p:extLst>
      <p:ext uri="{BB962C8B-B14F-4D97-AF65-F5344CB8AC3E}">
        <p14:creationId xmlns:p14="http://schemas.microsoft.com/office/powerpoint/2010/main" val="192549145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883F59-CD54-9798-4933-62DFFDAB9682}"/>
              </a:ext>
            </a:extLst>
          </p:cNvPr>
          <p:cNvSpPr/>
          <p:nvPr/>
        </p:nvSpPr>
        <p:spPr>
          <a:xfrm>
            <a:off x="500514" y="5929162"/>
            <a:ext cx="10992050" cy="510139"/>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2" name="Title 1">
            <a:extLst>
              <a:ext uri="{FF2B5EF4-FFF2-40B4-BE49-F238E27FC236}">
                <a16:creationId xmlns:a16="http://schemas.microsoft.com/office/drawing/2014/main" id="{72F9138C-0C27-96CE-475C-99D8415423DE}"/>
              </a:ext>
            </a:extLst>
          </p:cNvPr>
          <p:cNvSpPr>
            <a:spLocks noGrp="1"/>
          </p:cNvSpPr>
          <p:nvPr>
            <p:ph type="title"/>
          </p:nvPr>
        </p:nvSpPr>
        <p:spPr>
          <a:xfrm>
            <a:off x="4906875" y="0"/>
            <a:ext cx="10691265" cy="1307592"/>
          </a:xfrm>
        </p:spPr>
        <p:txBody>
          <a:bodyPr/>
          <a:lstStyle/>
          <a:p>
            <a:r>
              <a:rPr lang="en-RO" dirty="0"/>
              <a:t>Diagrame</a:t>
            </a:r>
          </a:p>
        </p:txBody>
      </p:sp>
      <p:pic>
        <p:nvPicPr>
          <p:cNvPr id="5" name="Content Placeholder 4" descr="A graph on a grid&#10;&#10;AI-generated content may be incorrect.">
            <a:extLst>
              <a:ext uri="{FF2B5EF4-FFF2-40B4-BE49-F238E27FC236}">
                <a16:creationId xmlns:a16="http://schemas.microsoft.com/office/drawing/2014/main" id="{5B6E98ED-6CD2-40A6-8A09-1A66E86C4C88}"/>
              </a:ext>
            </a:extLst>
          </p:cNvPr>
          <p:cNvPicPr>
            <a:picLocks noGrp="1" noChangeAspect="1"/>
          </p:cNvPicPr>
          <p:nvPr>
            <p:ph idx="1"/>
          </p:nvPr>
        </p:nvPicPr>
        <p:blipFill>
          <a:blip r:embed="rId2"/>
          <a:stretch>
            <a:fillRect/>
          </a:stretch>
        </p:blipFill>
        <p:spPr>
          <a:xfrm>
            <a:off x="500514" y="1337351"/>
            <a:ext cx="3515990" cy="5420484"/>
          </a:xfrm>
        </p:spPr>
      </p:pic>
      <p:pic>
        <p:nvPicPr>
          <p:cNvPr id="7" name="Picture 6" descr="A graph with lines drawn on it&#10;&#10;AI-generated content may be incorrect.">
            <a:extLst>
              <a:ext uri="{FF2B5EF4-FFF2-40B4-BE49-F238E27FC236}">
                <a16:creationId xmlns:a16="http://schemas.microsoft.com/office/drawing/2014/main" id="{9F56C567-A03A-3C86-AF60-EEAEE07C2D78}"/>
              </a:ext>
            </a:extLst>
          </p:cNvPr>
          <p:cNvPicPr>
            <a:picLocks noChangeAspect="1"/>
          </p:cNvPicPr>
          <p:nvPr/>
        </p:nvPicPr>
        <p:blipFill>
          <a:blip r:embed="rId3"/>
          <a:stretch>
            <a:fillRect/>
          </a:stretch>
        </p:blipFill>
        <p:spPr>
          <a:xfrm>
            <a:off x="8859697" y="1400818"/>
            <a:ext cx="2477611" cy="5293551"/>
          </a:xfrm>
          <a:prstGeom prst="rect">
            <a:avLst/>
          </a:prstGeom>
        </p:spPr>
      </p:pic>
      <p:sp>
        <p:nvSpPr>
          <p:cNvPr id="8" name="TextBox 7">
            <a:extLst>
              <a:ext uri="{FF2B5EF4-FFF2-40B4-BE49-F238E27FC236}">
                <a16:creationId xmlns:a16="http://schemas.microsoft.com/office/drawing/2014/main" id="{6FE7A0E6-EDB2-0D60-BCC4-2C9ED975EF93}"/>
              </a:ext>
            </a:extLst>
          </p:cNvPr>
          <p:cNvSpPr txBox="1"/>
          <p:nvPr/>
        </p:nvSpPr>
        <p:spPr>
          <a:xfrm>
            <a:off x="1732548" y="927191"/>
            <a:ext cx="2079057" cy="369332"/>
          </a:xfrm>
          <a:prstGeom prst="rect">
            <a:avLst/>
          </a:prstGeom>
          <a:noFill/>
        </p:spPr>
        <p:txBody>
          <a:bodyPr wrap="square" rtlCol="0">
            <a:spAutoFit/>
          </a:bodyPr>
          <a:lstStyle/>
          <a:p>
            <a:r>
              <a:rPr lang="en-RO" dirty="0"/>
              <a:t>Geogebra</a:t>
            </a:r>
          </a:p>
        </p:txBody>
      </p:sp>
      <p:sp>
        <p:nvSpPr>
          <p:cNvPr id="12" name="TextBox 11">
            <a:extLst>
              <a:ext uri="{FF2B5EF4-FFF2-40B4-BE49-F238E27FC236}">
                <a16:creationId xmlns:a16="http://schemas.microsoft.com/office/drawing/2014/main" id="{E348EAA1-BE7E-F934-2A06-78D053EF04A2}"/>
              </a:ext>
            </a:extLst>
          </p:cNvPr>
          <p:cNvSpPr txBox="1"/>
          <p:nvPr/>
        </p:nvSpPr>
        <p:spPr>
          <a:xfrm>
            <a:off x="9733547" y="927191"/>
            <a:ext cx="7724272" cy="369332"/>
          </a:xfrm>
          <a:prstGeom prst="rect">
            <a:avLst/>
          </a:prstGeom>
          <a:noFill/>
        </p:spPr>
        <p:txBody>
          <a:bodyPr wrap="square">
            <a:spAutoFit/>
          </a:bodyPr>
          <a:lstStyle/>
          <a:p>
            <a:r>
              <a:rPr lang="en-RO" dirty="0"/>
              <a:t>Openboard</a:t>
            </a:r>
          </a:p>
        </p:txBody>
      </p:sp>
      <p:sp>
        <p:nvSpPr>
          <p:cNvPr id="14" name="TextBox 13">
            <a:extLst>
              <a:ext uri="{FF2B5EF4-FFF2-40B4-BE49-F238E27FC236}">
                <a16:creationId xmlns:a16="http://schemas.microsoft.com/office/drawing/2014/main" id="{8F9CF148-23D2-8493-4F43-1B04DE7007EB}"/>
              </a:ext>
            </a:extLst>
          </p:cNvPr>
          <p:cNvSpPr txBox="1"/>
          <p:nvPr/>
        </p:nvSpPr>
        <p:spPr>
          <a:xfrm>
            <a:off x="4344605" y="2161954"/>
            <a:ext cx="4321743" cy="3170099"/>
          </a:xfrm>
          <a:prstGeom prst="rect">
            <a:avLst/>
          </a:prstGeom>
          <a:noFill/>
        </p:spPr>
        <p:txBody>
          <a:bodyPr wrap="square" rtlCol="0">
            <a:spAutoFit/>
          </a:bodyPr>
          <a:lstStyle/>
          <a:p>
            <a:r>
              <a:rPr lang="en-RO" sz="2000" dirty="0"/>
              <a:t>Diagrama din stanga este facută cu Geogebra. El este un program gratutit, care face majoritatea lucrurilor. Dupa cum se poate observa diagrama din Geogebra este mai precisă decat cea din Openboard.</a:t>
            </a:r>
          </a:p>
          <a:p>
            <a:r>
              <a:rPr lang="en-RO" sz="2000" dirty="0"/>
              <a:t>Desigur în ambele s-ar putea regăsii erori de privire; grosolane etc.</a:t>
            </a:r>
          </a:p>
          <a:p>
            <a:r>
              <a:rPr lang="en-RO" sz="2000" dirty="0"/>
              <a:t>Alte metode de rezolvare pot fi foaie, foaia milimetrică etc.</a:t>
            </a:r>
          </a:p>
        </p:txBody>
      </p:sp>
      <p:sp>
        <p:nvSpPr>
          <p:cNvPr id="15" name="TextBox 14">
            <a:extLst>
              <a:ext uri="{FF2B5EF4-FFF2-40B4-BE49-F238E27FC236}">
                <a16:creationId xmlns:a16="http://schemas.microsoft.com/office/drawing/2014/main" id="{014EE1AA-02BF-F201-D493-FFAF9C4C8812}"/>
              </a:ext>
            </a:extLst>
          </p:cNvPr>
          <p:cNvSpPr txBox="1"/>
          <p:nvPr/>
        </p:nvSpPr>
        <p:spPr>
          <a:xfrm>
            <a:off x="4629751" y="5834505"/>
            <a:ext cx="3041583" cy="923330"/>
          </a:xfrm>
          <a:prstGeom prst="rect">
            <a:avLst/>
          </a:prstGeom>
          <a:noFill/>
        </p:spPr>
        <p:txBody>
          <a:bodyPr wrap="square" rtlCol="0">
            <a:spAutoFit/>
          </a:bodyPr>
          <a:lstStyle/>
          <a:p>
            <a:pPr algn="ctr"/>
            <a:r>
              <a:rPr lang="en-RO" dirty="0">
                <a:solidFill>
                  <a:srgbClr val="328478"/>
                </a:solidFill>
              </a:rPr>
              <a:t>Verde</a:t>
            </a:r>
            <a:r>
              <a:rPr lang="en-RO" dirty="0"/>
              <a:t>/</a:t>
            </a:r>
            <a:r>
              <a:rPr lang="en-RO" dirty="0">
                <a:solidFill>
                  <a:srgbClr val="FFDD00"/>
                </a:solidFill>
              </a:rPr>
              <a:t>Galben</a:t>
            </a:r>
            <a:r>
              <a:rPr lang="en-RO" dirty="0"/>
              <a:t>= Dimineața</a:t>
            </a:r>
          </a:p>
          <a:p>
            <a:pPr algn="ctr"/>
            <a:r>
              <a:rPr lang="en-RO" dirty="0">
                <a:solidFill>
                  <a:srgbClr val="4484CD"/>
                </a:solidFill>
              </a:rPr>
              <a:t>Albastru</a:t>
            </a:r>
            <a:r>
              <a:rPr lang="en-RO" dirty="0"/>
              <a:t>=Amiază</a:t>
            </a:r>
          </a:p>
          <a:p>
            <a:pPr algn="ctr"/>
            <a:r>
              <a:rPr lang="en-RO" dirty="0">
                <a:solidFill>
                  <a:srgbClr val="FF0000"/>
                </a:solidFill>
              </a:rPr>
              <a:t>Roșu</a:t>
            </a:r>
            <a:r>
              <a:rPr lang="en-RO" dirty="0"/>
              <a:t>= Seara</a:t>
            </a:r>
          </a:p>
        </p:txBody>
      </p:sp>
    </p:spTree>
    <p:extLst>
      <p:ext uri="{BB962C8B-B14F-4D97-AF65-F5344CB8AC3E}">
        <p14:creationId xmlns:p14="http://schemas.microsoft.com/office/powerpoint/2010/main" val="240789749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25FC-1905-5388-E2FF-73358DAE9A02}"/>
              </a:ext>
            </a:extLst>
          </p:cNvPr>
          <p:cNvSpPr>
            <a:spLocks noGrp="1"/>
          </p:cNvSpPr>
          <p:nvPr>
            <p:ph type="title"/>
          </p:nvPr>
        </p:nvSpPr>
        <p:spPr>
          <a:xfrm>
            <a:off x="700635" y="896112"/>
            <a:ext cx="10691265" cy="1307592"/>
          </a:xfrm>
        </p:spPr>
        <p:txBody>
          <a:bodyPr/>
          <a:lstStyle/>
          <a:p>
            <a:r>
              <a:rPr lang="en-RO" dirty="0"/>
              <a:t>Exercitiu!</a:t>
            </a:r>
          </a:p>
        </p:txBody>
      </p:sp>
      <p:sp>
        <p:nvSpPr>
          <p:cNvPr id="3" name="Content Placeholder 2">
            <a:extLst>
              <a:ext uri="{FF2B5EF4-FFF2-40B4-BE49-F238E27FC236}">
                <a16:creationId xmlns:a16="http://schemas.microsoft.com/office/drawing/2014/main" id="{FE96AA4B-3134-8112-8BA4-1B1658C6D3AD}"/>
              </a:ext>
            </a:extLst>
          </p:cNvPr>
          <p:cNvSpPr>
            <a:spLocks noGrp="1"/>
          </p:cNvSpPr>
          <p:nvPr>
            <p:ph idx="1"/>
          </p:nvPr>
        </p:nvSpPr>
        <p:spPr>
          <a:xfrm>
            <a:off x="700635" y="1568196"/>
            <a:ext cx="11665819" cy="3739896"/>
          </a:xfrm>
        </p:spPr>
        <p:txBody>
          <a:bodyPr/>
          <a:lstStyle/>
          <a:p>
            <a:r>
              <a:rPr lang="en-GB" dirty="0"/>
              <a:t>Ce </a:t>
            </a:r>
            <a:r>
              <a:rPr lang="en-GB" dirty="0" err="1"/>
              <a:t>fel</a:t>
            </a:r>
            <a:r>
              <a:rPr lang="en-GB" dirty="0"/>
              <a:t> de </a:t>
            </a:r>
            <a:r>
              <a:rPr lang="en-GB" dirty="0" err="1"/>
              <a:t>termometru</a:t>
            </a:r>
            <a:r>
              <a:rPr lang="en-GB" dirty="0"/>
              <a:t> </a:t>
            </a:r>
            <a:r>
              <a:rPr lang="en-GB" dirty="0" err="1"/>
              <a:t>este</a:t>
            </a:r>
            <a:r>
              <a:rPr lang="en-GB" dirty="0"/>
              <a:t> bine </a:t>
            </a:r>
            <a:r>
              <a:rPr lang="en-GB" dirty="0" err="1"/>
              <a:t>să</a:t>
            </a:r>
            <a:r>
              <a:rPr lang="en-GB" dirty="0"/>
              <a:t> </a:t>
            </a:r>
            <a:r>
              <a:rPr lang="en-GB" dirty="0" err="1"/>
              <a:t>folosești</a:t>
            </a:r>
            <a:r>
              <a:rPr lang="en-GB" dirty="0"/>
              <a:t>? </a:t>
            </a:r>
            <a:r>
              <a:rPr lang="en-GB" dirty="0" err="1"/>
              <a:t>Identifică</a:t>
            </a:r>
            <a:r>
              <a:rPr lang="en-GB" dirty="0"/>
              <a:t>-l </a:t>
            </a:r>
            <a:r>
              <a:rPr lang="en-GB" dirty="0" err="1"/>
              <a:t>printre</a:t>
            </a:r>
            <a:r>
              <a:rPr lang="en-GB" dirty="0"/>
              <a:t> </a:t>
            </a:r>
            <a:r>
              <a:rPr lang="en-GB" dirty="0" err="1"/>
              <a:t>cele</a:t>
            </a:r>
            <a:r>
              <a:rPr lang="en-GB" dirty="0"/>
              <a:t> din </a:t>
            </a:r>
            <a:r>
              <a:rPr lang="en-GB" dirty="0" err="1"/>
              <a:t>figura</a:t>
            </a:r>
            <a:r>
              <a:rPr lang="en-GB" dirty="0"/>
              <a:t> de la </a:t>
            </a:r>
            <a:r>
              <a:rPr lang="en-GB" dirty="0" err="1"/>
              <a:t>începutul</a:t>
            </a:r>
            <a:r>
              <a:rPr lang="en-GB" dirty="0"/>
              <a:t> </a:t>
            </a:r>
            <a:r>
              <a:rPr lang="en-GB" dirty="0" err="1"/>
              <a:t>lecției</a:t>
            </a:r>
            <a:r>
              <a:rPr lang="en-GB" dirty="0"/>
              <a:t>.</a:t>
            </a:r>
            <a:endParaRPr lang="en-RO" dirty="0"/>
          </a:p>
        </p:txBody>
      </p:sp>
      <p:pic>
        <p:nvPicPr>
          <p:cNvPr id="3074" name="Picture 2" descr="Imagine">
            <a:extLst>
              <a:ext uri="{FF2B5EF4-FFF2-40B4-BE49-F238E27FC236}">
                <a16:creationId xmlns:a16="http://schemas.microsoft.com/office/drawing/2014/main" id="{034C6246-D630-19AB-AB11-05E5A24C08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3971" y="2056783"/>
            <a:ext cx="4644591" cy="23016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DCB4FF9-3131-6D48-BC6E-4C58F25F694B}"/>
              </a:ext>
            </a:extLst>
          </p:cNvPr>
          <p:cNvSpPr txBox="1"/>
          <p:nvPr/>
        </p:nvSpPr>
        <p:spPr>
          <a:xfrm>
            <a:off x="964127" y="4661761"/>
            <a:ext cx="10164277" cy="646331"/>
          </a:xfrm>
          <a:prstGeom prst="rect">
            <a:avLst/>
          </a:prstGeom>
          <a:noFill/>
        </p:spPr>
        <p:txBody>
          <a:bodyPr wrap="square" rtlCol="0">
            <a:spAutoFit/>
          </a:bodyPr>
          <a:lstStyle/>
          <a:p>
            <a:r>
              <a:rPr lang="en-RO" dirty="0"/>
              <a:t>Consider că, termometrul digital este mai usor de folosit si precis, dar el contine baterii și circuite care se pot strica. Cele cu mercur sunt toxice si neprecise, dar pot fii folosite oricând, oriunde.</a:t>
            </a:r>
          </a:p>
        </p:txBody>
      </p:sp>
    </p:spTree>
    <p:extLst>
      <p:ext uri="{BB962C8B-B14F-4D97-AF65-F5344CB8AC3E}">
        <p14:creationId xmlns:p14="http://schemas.microsoft.com/office/powerpoint/2010/main" val="119818632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title="Fog in the forest">
            <a:hlinkClick r:id="" action="ppaction://media"/>
            <a:extLst>
              <a:ext uri="{FF2B5EF4-FFF2-40B4-BE49-F238E27FC236}">
                <a16:creationId xmlns:a16="http://schemas.microsoft.com/office/drawing/2014/main" id="{BCC31246-00C4-5E76-F130-AD44011A0BC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0A8C4CA-BE88-B1C0-59AA-7BDB722EB847}"/>
              </a:ext>
            </a:extLst>
          </p:cNvPr>
          <p:cNvSpPr>
            <a:spLocks noGrp="1"/>
          </p:cNvSpPr>
          <p:nvPr>
            <p:ph type="title"/>
          </p:nvPr>
        </p:nvSpPr>
        <p:spPr>
          <a:xfrm>
            <a:off x="1326277" y="5633463"/>
            <a:ext cx="10691265" cy="1307592"/>
          </a:xfrm>
        </p:spPr>
        <p:txBody>
          <a:bodyPr/>
          <a:lstStyle/>
          <a:p>
            <a:r>
              <a:rPr lang="en-RO" dirty="0">
                <a:solidFill>
                  <a:schemeClr val="bg1"/>
                </a:solidFill>
                <a:latin typeface="+mn-lt"/>
              </a:rPr>
              <a:t>Mulțumesc pentru atenție!</a:t>
            </a:r>
          </a:p>
        </p:txBody>
      </p:sp>
    </p:spTree>
    <p:extLst>
      <p:ext uri="{BB962C8B-B14F-4D97-AF65-F5344CB8AC3E}">
        <p14:creationId xmlns:p14="http://schemas.microsoft.com/office/powerpoint/2010/main" val="3068590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87</TotalTime>
  <Words>361</Words>
  <Application>Microsoft Macintosh PowerPoint</Application>
  <PresentationFormat>Widescreen</PresentationFormat>
  <Paragraphs>54</Paragraphs>
  <Slides>6</Slides>
  <Notes>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BM HANNA 11yrs old OTF</vt:lpstr>
      <vt:lpstr>Arial</vt:lpstr>
      <vt:lpstr>Calisto MT</vt:lpstr>
      <vt:lpstr>Univers Condensed</vt:lpstr>
      <vt:lpstr>ChronicleVTI</vt:lpstr>
      <vt:lpstr>Vremea!</vt:lpstr>
      <vt:lpstr>Ce am avut de facut?</vt:lpstr>
      <vt:lpstr>Tabel cu Date </vt:lpstr>
      <vt:lpstr>Diagrame</vt:lpstr>
      <vt:lpstr>Exercitiu!</vt:lpstr>
      <vt:lpstr>Mulțumesc pentru atenție!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3</cp:revision>
  <dcterms:created xsi:type="dcterms:W3CDTF">2025-05-19T13:59:29Z</dcterms:created>
  <dcterms:modified xsi:type="dcterms:W3CDTF">2025-10-30T10:09:08Z</dcterms:modified>
</cp:coreProperties>
</file>