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7"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42"/>
    <p:restoredTop sz="94650"/>
  </p:normalViewPr>
  <p:slideViewPr>
    <p:cSldViewPr snapToGrid="0">
      <p:cViewPr varScale="1">
        <p:scale>
          <a:sx n="124" d="100"/>
          <a:sy n="124" d="100"/>
        </p:scale>
        <p:origin x="200" y="8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11/21/24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5300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11/21/24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07136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11/21/24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600935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11/21/24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701078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11/21/24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37560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11/21/24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68679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11/21/24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714691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11/21/24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95216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11/21/24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55789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11/21/24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576984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11/21/24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131131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11/21/24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339604794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6" r:id="rId6"/>
    <p:sldLayoutId id="2147483741" r:id="rId7"/>
    <p:sldLayoutId id="2147483742" r:id="rId8"/>
    <p:sldLayoutId id="2147483743" r:id="rId9"/>
    <p:sldLayoutId id="2147483745" r:id="rId10"/>
    <p:sldLayoutId id="2147483744"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gs>
              <a:gs pos="30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54F69D2-9948-5932-AB2F-51AA5DC95F3C}"/>
              </a:ext>
            </a:extLst>
          </p:cNvPr>
          <p:cNvSpPr>
            <a:spLocks noGrp="1"/>
          </p:cNvSpPr>
          <p:nvPr>
            <p:ph type="ctrTitle"/>
          </p:nvPr>
        </p:nvSpPr>
        <p:spPr>
          <a:xfrm>
            <a:off x="7848600" y="1122363"/>
            <a:ext cx="4023360" cy="3204134"/>
          </a:xfrm>
        </p:spPr>
        <p:txBody>
          <a:bodyPr anchor="b">
            <a:normAutofit/>
          </a:bodyPr>
          <a:lstStyle/>
          <a:p>
            <a:r>
              <a:rPr lang="en-RO" sz="4800" dirty="0">
                <a:solidFill>
                  <a:schemeClr val="bg1"/>
                </a:solidFill>
              </a:rPr>
              <a:t>St.Nicholas</a:t>
            </a:r>
          </a:p>
        </p:txBody>
      </p:sp>
      <p:sp>
        <p:nvSpPr>
          <p:cNvPr id="3" name="Subtitle 2">
            <a:extLst>
              <a:ext uri="{FF2B5EF4-FFF2-40B4-BE49-F238E27FC236}">
                <a16:creationId xmlns:a16="http://schemas.microsoft.com/office/drawing/2014/main" id="{214A7342-E992-3290-EF5F-395568D6DF98}"/>
              </a:ext>
            </a:extLst>
          </p:cNvPr>
          <p:cNvSpPr>
            <a:spLocks noGrp="1"/>
          </p:cNvSpPr>
          <p:nvPr>
            <p:ph type="subTitle" idx="1"/>
          </p:nvPr>
        </p:nvSpPr>
        <p:spPr>
          <a:xfrm>
            <a:off x="7848600" y="4872922"/>
            <a:ext cx="4023360" cy="1208141"/>
          </a:xfrm>
        </p:spPr>
        <p:txBody>
          <a:bodyPr>
            <a:normAutofit/>
          </a:bodyPr>
          <a:lstStyle/>
          <a:p>
            <a:r>
              <a:rPr lang="en-RO" sz="2000">
                <a:solidFill>
                  <a:schemeClr val="bg1"/>
                </a:solidFill>
              </a:rPr>
              <a:t>Tripa Tudor</a:t>
            </a:r>
          </a:p>
        </p:txBody>
      </p:sp>
      <p:sp>
        <p:nvSpPr>
          <p:cNvPr id="26" name="Rectangle 2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Oval 6">
            <a:extLst>
              <a:ext uri="{FF2B5EF4-FFF2-40B4-BE49-F238E27FC236}">
                <a16:creationId xmlns:a16="http://schemas.microsoft.com/office/drawing/2014/main" id="{1660F1D3-270D-579E-2571-606CA4E19ADD}"/>
              </a:ext>
            </a:extLst>
          </p:cNvPr>
          <p:cNvSpPr/>
          <p:nvPr/>
        </p:nvSpPr>
        <p:spPr>
          <a:xfrm>
            <a:off x="2277836" y="1951264"/>
            <a:ext cx="2694214" cy="2677886"/>
          </a:xfrm>
          <a:prstGeom prst="ellipse">
            <a:avLst/>
          </a:prstGeom>
          <a:noFill/>
          <a:ln w="762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pic>
        <p:nvPicPr>
          <p:cNvPr id="6" name="Picture 5">
            <a:extLst>
              <a:ext uri="{FF2B5EF4-FFF2-40B4-BE49-F238E27FC236}">
                <a16:creationId xmlns:a16="http://schemas.microsoft.com/office/drawing/2014/main" id="{52E782EA-C874-D517-1DD7-47104312E184}"/>
              </a:ext>
            </a:extLst>
          </p:cNvPr>
          <p:cNvPicPr>
            <a:picLocks noChangeAspect="1"/>
          </p:cNvPicPr>
          <p:nvPr/>
        </p:nvPicPr>
        <p:blipFill>
          <a:blip r:embed="rId2"/>
          <a:stretch>
            <a:fillRect/>
          </a:stretch>
        </p:blipFill>
        <p:spPr>
          <a:xfrm>
            <a:off x="1040890" y="1742444"/>
            <a:ext cx="5168105" cy="5168105"/>
          </a:xfrm>
          <a:prstGeom prst="rect">
            <a:avLst/>
          </a:prstGeom>
        </p:spPr>
      </p:pic>
    </p:spTree>
    <p:extLst>
      <p:ext uri="{BB962C8B-B14F-4D97-AF65-F5344CB8AC3E}">
        <p14:creationId xmlns:p14="http://schemas.microsoft.com/office/powerpoint/2010/main" val="406403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1A6CE6-6648-AEF0-1D32-7F792B612F16}"/>
              </a:ext>
            </a:extLst>
          </p:cNvPr>
          <p:cNvSpPr>
            <a:spLocks noGrp="1"/>
          </p:cNvSpPr>
          <p:nvPr>
            <p:ph type="title"/>
          </p:nvPr>
        </p:nvSpPr>
        <p:spPr>
          <a:xfrm>
            <a:off x="411480" y="991443"/>
            <a:ext cx="4443154" cy="1087819"/>
          </a:xfrm>
        </p:spPr>
        <p:txBody>
          <a:bodyPr anchor="b">
            <a:normAutofit/>
          </a:bodyPr>
          <a:lstStyle/>
          <a:p>
            <a:pPr algn="ctr"/>
            <a:r>
              <a:rPr lang="en-RO" sz="3400" dirty="0"/>
              <a:t>Legend of St. Nicholas</a:t>
            </a:r>
          </a:p>
        </p:txBody>
      </p:sp>
      <p:sp>
        <p:nvSpPr>
          <p:cNvPr id="11" name="Rectangle 10">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966F233-6946-955D-B052-E0C06541A819}"/>
              </a:ext>
            </a:extLst>
          </p:cNvPr>
          <p:cNvSpPr>
            <a:spLocks noGrp="1"/>
          </p:cNvSpPr>
          <p:nvPr>
            <p:ph idx="1"/>
          </p:nvPr>
        </p:nvSpPr>
        <p:spPr>
          <a:xfrm>
            <a:off x="411480" y="2684095"/>
            <a:ext cx="4443154" cy="3492868"/>
          </a:xfrm>
        </p:spPr>
        <p:txBody>
          <a:bodyPr>
            <a:normAutofit/>
          </a:bodyPr>
          <a:lstStyle/>
          <a:p>
            <a:pPr marL="0" indent="0">
              <a:lnSpc>
                <a:spcPct val="100000"/>
              </a:lnSpc>
              <a:buNone/>
            </a:pPr>
            <a:r>
              <a:rPr lang="en-GB" sz="1600">
                <a:latin typeface="Gill Sans MT" panose="020B0502020104020203" pitchFamily="34" charset="77"/>
              </a:rPr>
              <a:t>The legend of Santa Claus can be traced back hundreds of years to a monk named St. Nicholas. It is believed that Nicholas was born sometime around A.D. 280 in Patara, near Myra in modern-day Turkey. Much admired for his piety and kindness, St. Nicholas became the subject of many legends. It is said that he gave away all of his inherited wealth and traveled the countryside helping the poor and sick. One of the best-known St. Nicholas stories is the time he saved three poor sisters from being sold into slavery or prostitution by their father by providing them with a dowry so that they could be married. </a:t>
            </a:r>
            <a:endParaRPr lang="en-RO" sz="1600">
              <a:latin typeface="Gill Sans MT" panose="020B0502020104020203" pitchFamily="34" charset="77"/>
            </a:endParaRPr>
          </a:p>
        </p:txBody>
      </p:sp>
      <p:pic>
        <p:nvPicPr>
          <p:cNvPr id="4" name="Santa's Origin Story">
            <a:hlinkClick r:id="" action="ppaction://media"/>
            <a:extLst>
              <a:ext uri="{FF2B5EF4-FFF2-40B4-BE49-F238E27FC236}">
                <a16:creationId xmlns:a16="http://schemas.microsoft.com/office/drawing/2014/main" id="{C6DCE127-4310-207C-D204-E59455C2560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266114" y="1583966"/>
            <a:ext cx="6560126" cy="3690068"/>
          </a:xfrm>
          <a:prstGeom prst="rect">
            <a:avLst/>
          </a:prstGeom>
        </p:spPr>
      </p:pic>
    </p:spTree>
    <p:extLst>
      <p:ext uri="{BB962C8B-B14F-4D97-AF65-F5344CB8AC3E}">
        <p14:creationId xmlns:p14="http://schemas.microsoft.com/office/powerpoint/2010/main" val="121386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279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merican Saint Nicolas - Wiltz ::: St. Nicholas Center">
            <a:extLst>
              <a:ext uri="{FF2B5EF4-FFF2-40B4-BE49-F238E27FC236}">
                <a16:creationId xmlns:a16="http://schemas.microsoft.com/office/drawing/2014/main" id="{C8DEBC6D-BADE-DB69-9968-6F04C2D054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010" b="19525"/>
          <a:stretch/>
        </p:blipFill>
        <p:spPr bwMode="auto">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descr="The History of How St. Nicholas Became Santa Claus">
            <a:extLst>
              <a:ext uri="{FF2B5EF4-FFF2-40B4-BE49-F238E27FC236}">
                <a16:creationId xmlns:a16="http://schemas.microsoft.com/office/drawing/2014/main" id="{3972B7FB-96B0-1790-E564-C86C9E7D04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7216" r="-2" b="7016"/>
          <a:stretch/>
        </p:blipFill>
        <p:spPr bwMode="auto">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1035" name="Freeform: Shape 1034">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7" name="Freeform: Shape 1036">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01A6CE6-6648-AEF0-1D32-7F792B612F16}"/>
              </a:ext>
            </a:extLst>
          </p:cNvPr>
          <p:cNvSpPr>
            <a:spLocks noGrp="1"/>
          </p:cNvSpPr>
          <p:nvPr>
            <p:ph type="title"/>
          </p:nvPr>
        </p:nvSpPr>
        <p:spPr>
          <a:xfrm>
            <a:off x="438913" y="859536"/>
            <a:ext cx="4832802" cy="1243584"/>
          </a:xfrm>
        </p:spPr>
        <p:txBody>
          <a:bodyPr>
            <a:normAutofit/>
          </a:bodyPr>
          <a:lstStyle/>
          <a:p>
            <a:r>
              <a:rPr lang="en-RO" sz="3400" dirty="0"/>
              <a:t>St. Nicholas in U.S.A</a:t>
            </a:r>
            <a:endParaRPr lang="en-RO" sz="3400"/>
          </a:p>
        </p:txBody>
      </p:sp>
      <p:sp>
        <p:nvSpPr>
          <p:cNvPr id="1039" name="Rectangle 1038">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1" name="Rectangle 1040">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185062"/>
            <a:ext cx="498348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966F233-6946-955D-B052-E0C06541A819}"/>
              </a:ext>
            </a:extLst>
          </p:cNvPr>
          <p:cNvSpPr>
            <a:spLocks noGrp="1"/>
          </p:cNvSpPr>
          <p:nvPr>
            <p:ph idx="1"/>
          </p:nvPr>
        </p:nvSpPr>
        <p:spPr>
          <a:xfrm>
            <a:off x="438912" y="2512611"/>
            <a:ext cx="4832803" cy="3664351"/>
          </a:xfrm>
        </p:spPr>
        <p:txBody>
          <a:bodyPr>
            <a:normAutofit/>
          </a:bodyPr>
          <a:lstStyle/>
          <a:p>
            <a:pPr marL="0" indent="0">
              <a:lnSpc>
                <a:spcPct val="100000"/>
              </a:lnSpc>
              <a:buNone/>
            </a:pPr>
            <a:r>
              <a:rPr lang="en-GB" sz="1800">
                <a:latin typeface="Gill Sans MT" panose="020B0502020104020203" pitchFamily="34" charset="77"/>
              </a:rPr>
              <a:t>In the United States, one custom associated with Saint Nicholas Day is children leaving their shoes in the foyer on Saint Nicholas Eve in hope that Saint Nicholas will place some coins on the soles. </a:t>
            </a:r>
          </a:p>
          <a:p>
            <a:pPr marL="0" indent="0">
              <a:lnSpc>
                <a:spcPct val="100000"/>
              </a:lnSpc>
              <a:buNone/>
            </a:pPr>
            <a:r>
              <a:rPr lang="en-GB" sz="1800">
                <a:latin typeface="Gill Sans MT" panose="020B0502020104020203" pitchFamily="34" charset="77"/>
              </a:rPr>
              <a:t>The American Santa Claus, as well as the British Father Christmas, derive from Saint Nicholas. "Santa Claus" is itself derived in part from the Dutch Sinterklaas, the saint's name in that language. However, the gift giving associated with these descendant figures has come to be associated with Christmas Day rather than Saint Nicholas Day itself.</a:t>
            </a:r>
            <a:endParaRPr lang="en-RO" sz="1800">
              <a:latin typeface="Gill Sans MT" panose="020B0502020104020203" pitchFamily="34" charset="77"/>
            </a:endParaRPr>
          </a:p>
        </p:txBody>
      </p:sp>
    </p:spTree>
    <p:extLst>
      <p:ext uri="{BB962C8B-B14F-4D97-AF65-F5344CB8AC3E}">
        <p14:creationId xmlns:p14="http://schemas.microsoft.com/office/powerpoint/2010/main" val="3711536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034E17-F199-A970-C1F6-948D5942F957}"/>
            </a:ext>
          </a:extLst>
        </p:cNvPr>
        <p:cNvGrpSpPr/>
        <p:nvPr/>
      </p:nvGrpSpPr>
      <p:grpSpPr>
        <a:xfrm>
          <a:off x="0" y="0"/>
          <a:ext cx="0" cy="0"/>
          <a:chOff x="0" y="0"/>
          <a:chExt cx="0" cy="0"/>
        </a:xfrm>
      </p:grpSpPr>
      <p:sp useBgFill="1">
        <p:nvSpPr>
          <p:cNvPr id="3096" name="Rectangle 3095">
            <a:extLst>
              <a:ext uri="{FF2B5EF4-FFF2-40B4-BE49-F238E27FC236}">
                <a16:creationId xmlns:a16="http://schemas.microsoft.com/office/drawing/2014/main" id="{71A784BF-09DB-448D-99FC-B49DFC660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98" name="Rectangle 3097">
            <a:extLst>
              <a:ext uri="{FF2B5EF4-FFF2-40B4-BE49-F238E27FC236}">
                <a16:creationId xmlns:a16="http://schemas.microsoft.com/office/drawing/2014/main" id="{917859B3-4C91-478D-929D-BB6433F90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D47E340-7C64-BF3A-06D1-6BDC0701D9FB}"/>
              </a:ext>
            </a:extLst>
          </p:cNvPr>
          <p:cNvSpPr>
            <a:spLocks noGrp="1"/>
          </p:cNvSpPr>
          <p:nvPr>
            <p:ph type="title"/>
          </p:nvPr>
        </p:nvSpPr>
        <p:spPr>
          <a:xfrm>
            <a:off x="838200" y="4435052"/>
            <a:ext cx="3093720" cy="1645920"/>
          </a:xfrm>
        </p:spPr>
        <p:txBody>
          <a:bodyPr>
            <a:normAutofit/>
          </a:bodyPr>
          <a:lstStyle/>
          <a:p>
            <a:r>
              <a:rPr lang="en-RO" sz="2600"/>
              <a:t>St. Nicholas in Europe</a:t>
            </a:r>
          </a:p>
        </p:txBody>
      </p:sp>
      <p:pic>
        <p:nvPicPr>
          <p:cNvPr id="3078" name="Picture 6" descr="Saint Nicholas (European folklore) - Wikipedia">
            <a:extLst>
              <a:ext uri="{FF2B5EF4-FFF2-40B4-BE49-F238E27FC236}">
                <a16:creationId xmlns:a16="http://schemas.microsoft.com/office/drawing/2014/main" id="{A2468FF4-E0D0-DAC9-C678-7C16B8B33A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746" r="9655" b="-1"/>
          <a:stretch/>
        </p:blipFill>
        <p:spPr bwMode="auto">
          <a:xfrm>
            <a:off x="20" y="-6"/>
            <a:ext cx="3931900" cy="4005072"/>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St. Nick or Santa? Old World and New World traditions weave confusion">
            <a:extLst>
              <a:ext uri="{FF2B5EF4-FFF2-40B4-BE49-F238E27FC236}">
                <a16:creationId xmlns:a16="http://schemas.microsoft.com/office/drawing/2014/main" id="{BF72ED3C-6DEA-6FDE-7055-5867C592BB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1107" b="21110"/>
          <a:stretch/>
        </p:blipFill>
        <p:spPr bwMode="auto">
          <a:xfrm>
            <a:off x="4130040" y="6"/>
            <a:ext cx="3931920" cy="400507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anta or Saint Nick: The Gift-giving of December 6 - 3 Seas Europe">
            <a:extLst>
              <a:ext uri="{FF2B5EF4-FFF2-40B4-BE49-F238E27FC236}">
                <a16:creationId xmlns:a16="http://schemas.microsoft.com/office/drawing/2014/main" id="{9CBA5E05-1FD6-5D47-D0E7-DEA3AB8A8D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7340" r="9276" b="1"/>
          <a:stretch/>
        </p:blipFill>
        <p:spPr bwMode="auto">
          <a:xfrm>
            <a:off x="8260080" y="-1"/>
            <a:ext cx="3931920" cy="4005072"/>
          </a:xfrm>
          <a:prstGeom prst="rect">
            <a:avLst/>
          </a:prstGeom>
          <a:noFill/>
          <a:extLst>
            <a:ext uri="{909E8E84-426E-40DD-AFC4-6F175D3DCCD1}">
              <a14:hiddenFill xmlns:a14="http://schemas.microsoft.com/office/drawing/2010/main">
                <a:solidFill>
                  <a:srgbClr val="FFFFFF"/>
                </a:solidFill>
              </a14:hiddenFill>
            </a:ext>
          </a:extLst>
        </p:spPr>
      </p:pic>
      <p:sp>
        <p:nvSpPr>
          <p:cNvPr id="3100" name="Rectangle 3099">
            <a:extLst>
              <a:ext uri="{FF2B5EF4-FFF2-40B4-BE49-F238E27FC236}">
                <a16:creationId xmlns:a16="http://schemas.microsoft.com/office/drawing/2014/main" id="{6283FBD2-A663-469F-855C-06D86E3C1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02" name="Rectangle 3101">
            <a:extLst>
              <a:ext uri="{FF2B5EF4-FFF2-40B4-BE49-F238E27FC236}">
                <a16:creationId xmlns:a16="http://schemas.microsoft.com/office/drawing/2014/main" id="{8A1279FC-7441-4E55-B082-2774E6316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403092" y="5258990"/>
            <a:ext cx="1463040"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3B8D5AB-BE88-22B5-2316-FC39EF99A6EE}"/>
              </a:ext>
            </a:extLst>
          </p:cNvPr>
          <p:cNvSpPr>
            <a:spLocks noGrp="1"/>
          </p:cNvSpPr>
          <p:nvPr>
            <p:ph idx="1"/>
          </p:nvPr>
        </p:nvSpPr>
        <p:spPr>
          <a:xfrm>
            <a:off x="4380266" y="4435052"/>
            <a:ext cx="7104188" cy="1645920"/>
          </a:xfrm>
        </p:spPr>
        <p:txBody>
          <a:bodyPr anchor="ctr">
            <a:normAutofit/>
          </a:bodyPr>
          <a:lstStyle/>
          <a:p>
            <a:pPr marL="0" indent="0">
              <a:lnSpc>
                <a:spcPct val="100000"/>
              </a:lnSpc>
              <a:buNone/>
            </a:pPr>
            <a:r>
              <a:rPr lang="en-GB" sz="1100" b="0" i="0" u="none" strike="noStrike">
                <a:effectLst/>
                <a:latin typeface="-webkit-standard"/>
              </a:rPr>
              <a:t>Saint Nicholas is venerated across various cultures, each with unique traditions. In Albania, he's known as Shen'Kollë, celebrated with feasts of roasted lamb and pork. In Greece, he is the patron saint of sailors, celebrated aboard ships. In Serbia, his feast, Nikoljdan, involves fasting. Bulgarians celebrate with fish dishes on Nikulden. In the Netherlands, Sinterklaas arrives from Spain, with children finding gifts in their shoes. Belgium celebrates on 6 December, with Sinterklaas arriving in Antwerp. Luxembourg's De Kleeschen visits schools. Slovenia and Croatia have traditions involving gifts and Krampus. In Hungary, Croatia, Slovakia, Ukraine, and Romania, children leave their boots out for candies from Moș Nicolae. In France, Saint Nicholas revives children from a wicked butcher's tub. Traditions often emphasize charity, as seen in Ukraine's Saint Nicholas Factory, and modern adaptations include the film "The Adventures of St. Nicholas."</a:t>
            </a:r>
            <a:endParaRPr lang="en-RO" sz="1100">
              <a:latin typeface="Gill Sans MT" panose="020B0502020104020203" pitchFamily="34" charset="77"/>
            </a:endParaRPr>
          </a:p>
        </p:txBody>
      </p:sp>
    </p:spTree>
    <p:extLst>
      <p:ext uri="{BB962C8B-B14F-4D97-AF65-F5344CB8AC3E}">
        <p14:creationId xmlns:p14="http://schemas.microsoft.com/office/powerpoint/2010/main" val="4245768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06CE56-3881-4ADA-8CEF-D18B02C24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Freeform: Shape 13">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chemeClr val="tx2">
                <a:lumMod val="10000"/>
                <a:lumOff val="90000"/>
              </a:schemeClr>
            </a:solidFill>
          </a:ln>
          <a:effectLst>
            <a:outerShdw blurRad="63500" sx="102000" sy="102000" algn="ctr" rotWithShape="0">
              <a:schemeClr val="bg1">
                <a:lumMod val="8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Freeform: Shape 15">
            <a:extLst>
              <a:ext uri="{FF2B5EF4-FFF2-40B4-BE49-F238E27FC236}">
                <a16:creationId xmlns:a16="http://schemas.microsoft.com/office/drawing/2014/main" id="{9C45F024-2468-4D8A-9E11-BB2B1E0A3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FF9A132-CA77-25C2-0CAA-D360541009FF}"/>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a:t>Thanks for watching</a:t>
            </a:r>
          </a:p>
        </p:txBody>
      </p:sp>
      <p:sp>
        <p:nvSpPr>
          <p:cNvPr id="18" name="Rectangle 17">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183902"/>
            <a:ext cx="4754880" cy="274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5875189"/>
      </p:ext>
    </p:extLst>
  </p:cSld>
  <p:clrMapOvr>
    <a:masterClrMapping/>
  </p:clrMapOvr>
</p:sld>
</file>

<file path=ppt/theme/theme1.xml><?xml version="1.0" encoding="utf-8"?>
<a:theme xmlns:a="http://schemas.openxmlformats.org/drawingml/2006/main" name="AccentBoxVTI">
  <a:themeElements>
    <a:clrScheme name="Blue">
      <a:dk1>
        <a:srgbClr val="000000"/>
      </a:dk1>
      <a:lt1>
        <a:srgbClr val="FFFFFF"/>
      </a:lt1>
      <a:dk2>
        <a:srgbClr val="153A63"/>
      </a:dk2>
      <a:lt2>
        <a:srgbClr val="DBEFF9"/>
      </a:lt2>
      <a:accent1>
        <a:srgbClr val="0F6FC6"/>
      </a:accent1>
      <a:accent2>
        <a:srgbClr val="009DD9"/>
      </a:accent2>
      <a:accent3>
        <a:srgbClr val="09B8C0"/>
      </a:accent3>
      <a:accent4>
        <a:srgbClr val="0EBC8C"/>
      </a:accent4>
      <a:accent5>
        <a:srgbClr val="71B959"/>
      </a:accent5>
      <a:accent6>
        <a:srgbClr val="96B042"/>
      </a:accent6>
      <a:hlink>
        <a:srgbClr val="C37400"/>
      </a:hlink>
      <a:folHlink>
        <a:srgbClr val="4F9085"/>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emplate>Facet</Template>
  <TotalTime>30</TotalTime>
  <Words>422</Words>
  <Application>Microsoft Macintosh PowerPoint</Application>
  <PresentationFormat>Widescreen</PresentationFormat>
  <Paragraphs>10</Paragraphs>
  <Slides>5</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-webkit-standard</vt:lpstr>
      <vt:lpstr>Arial</vt:lpstr>
      <vt:lpstr>Calibri</vt:lpstr>
      <vt:lpstr>Gill Sans MT</vt:lpstr>
      <vt:lpstr>Neue Haas Grotesk Text Pro</vt:lpstr>
      <vt:lpstr>AccentBoxVTI</vt:lpstr>
      <vt:lpstr>St.Nicholas</vt:lpstr>
      <vt:lpstr>Legend of St. Nicholas</vt:lpstr>
      <vt:lpstr>St. Nicholas in U.S.A</vt:lpstr>
      <vt:lpstr>St. Nicholas in Europe</vt:lpstr>
      <vt:lpstr>Thanks for watching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Sala Conferinte  UVVG</dc:creator>
  <cp:lastModifiedBy>Sala Conferinte  UVVG</cp:lastModifiedBy>
  <cp:revision>1</cp:revision>
  <dcterms:created xsi:type="dcterms:W3CDTF">2024-11-21T16:40:09Z</dcterms:created>
  <dcterms:modified xsi:type="dcterms:W3CDTF">2024-11-21T17:10:56Z</dcterms:modified>
</cp:coreProperties>
</file>