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42"/>
    <p:restoredTop sz="94650"/>
  </p:normalViewPr>
  <p:slideViewPr>
    <p:cSldViewPr snapToGrid="0">
      <p:cViewPr varScale="1">
        <p:scale>
          <a:sx n="124" d="100"/>
          <a:sy n="124" d="100"/>
        </p:scale>
        <p:origin x="200" y="8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8BD64-CB2B-43ED-2E0E-2B53E3B1A82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RO"/>
          </a:p>
        </p:txBody>
      </p:sp>
      <p:sp>
        <p:nvSpPr>
          <p:cNvPr id="3" name="Subtitle 2">
            <a:extLst>
              <a:ext uri="{FF2B5EF4-FFF2-40B4-BE49-F238E27FC236}">
                <a16:creationId xmlns:a16="http://schemas.microsoft.com/office/drawing/2014/main" id="{BD338F11-EE36-1DD9-30F9-EBF4F81FB3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RO"/>
          </a:p>
        </p:txBody>
      </p:sp>
      <p:sp>
        <p:nvSpPr>
          <p:cNvPr id="4" name="Date Placeholder 3">
            <a:extLst>
              <a:ext uri="{FF2B5EF4-FFF2-40B4-BE49-F238E27FC236}">
                <a16:creationId xmlns:a16="http://schemas.microsoft.com/office/drawing/2014/main" id="{C8476BA7-9905-782B-40CB-C2CD028C3C4E}"/>
              </a:ext>
            </a:extLst>
          </p:cNvPr>
          <p:cNvSpPr>
            <a:spLocks noGrp="1"/>
          </p:cNvSpPr>
          <p:nvPr>
            <p:ph type="dt" sz="half" idx="10"/>
          </p:nvPr>
        </p:nvSpPr>
        <p:spPr/>
        <p:txBody>
          <a:bodyPr/>
          <a:lstStyle/>
          <a:p>
            <a:fld id="{42F83635-0745-BE4E-897E-3D75FBE73811}" type="datetimeFigureOut">
              <a:rPr lang="en-RO" smtClean="0"/>
              <a:t>02.12.2024</a:t>
            </a:fld>
            <a:endParaRPr lang="en-RO"/>
          </a:p>
        </p:txBody>
      </p:sp>
      <p:sp>
        <p:nvSpPr>
          <p:cNvPr id="5" name="Footer Placeholder 4">
            <a:extLst>
              <a:ext uri="{FF2B5EF4-FFF2-40B4-BE49-F238E27FC236}">
                <a16:creationId xmlns:a16="http://schemas.microsoft.com/office/drawing/2014/main" id="{91F3B691-B90A-2BE2-86EC-2FF0269F3946}"/>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25B5D04D-F31B-4C55-F44D-C38D7E2CDA3D}"/>
              </a:ext>
            </a:extLst>
          </p:cNvPr>
          <p:cNvSpPr>
            <a:spLocks noGrp="1"/>
          </p:cNvSpPr>
          <p:nvPr>
            <p:ph type="sldNum" sz="quarter" idx="12"/>
          </p:nvPr>
        </p:nvSpPr>
        <p:spPr/>
        <p:txBody>
          <a:bodyPr/>
          <a:lstStyle/>
          <a:p>
            <a:fld id="{D5935DF4-95D9-0E40-893C-B523A2287473}" type="slidenum">
              <a:rPr lang="en-RO" smtClean="0"/>
              <a:t>‹#›</a:t>
            </a:fld>
            <a:endParaRPr lang="en-RO"/>
          </a:p>
        </p:txBody>
      </p:sp>
    </p:spTree>
    <p:extLst>
      <p:ext uri="{BB962C8B-B14F-4D97-AF65-F5344CB8AC3E}">
        <p14:creationId xmlns:p14="http://schemas.microsoft.com/office/powerpoint/2010/main" val="11205595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91618-34CE-9CD8-946A-F4FC1F525532}"/>
              </a:ext>
            </a:extLst>
          </p:cNvPr>
          <p:cNvSpPr>
            <a:spLocks noGrp="1"/>
          </p:cNvSpPr>
          <p:nvPr>
            <p:ph type="title"/>
          </p:nvPr>
        </p:nvSpPr>
        <p:spPr/>
        <p:txBody>
          <a:bodyPr/>
          <a:lstStyle/>
          <a:p>
            <a:r>
              <a:rPr lang="en-GB"/>
              <a:t>Click to edit Master title style</a:t>
            </a:r>
            <a:endParaRPr lang="en-RO"/>
          </a:p>
        </p:txBody>
      </p:sp>
      <p:sp>
        <p:nvSpPr>
          <p:cNvPr id="3" name="Content Placeholder 2">
            <a:extLst>
              <a:ext uri="{FF2B5EF4-FFF2-40B4-BE49-F238E27FC236}">
                <a16:creationId xmlns:a16="http://schemas.microsoft.com/office/drawing/2014/main" id="{9DFAED99-B9BB-A4EC-23C8-519F4245B53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652D62D4-7D8A-3642-2493-0F64628E128F}"/>
              </a:ext>
            </a:extLst>
          </p:cNvPr>
          <p:cNvSpPr>
            <a:spLocks noGrp="1"/>
          </p:cNvSpPr>
          <p:nvPr>
            <p:ph type="dt" sz="half" idx="10"/>
          </p:nvPr>
        </p:nvSpPr>
        <p:spPr/>
        <p:txBody>
          <a:bodyPr/>
          <a:lstStyle/>
          <a:p>
            <a:fld id="{42F83635-0745-BE4E-897E-3D75FBE73811}" type="datetimeFigureOut">
              <a:rPr lang="en-RO" smtClean="0"/>
              <a:t>02.12.2024</a:t>
            </a:fld>
            <a:endParaRPr lang="en-RO"/>
          </a:p>
        </p:txBody>
      </p:sp>
      <p:sp>
        <p:nvSpPr>
          <p:cNvPr id="5" name="Footer Placeholder 4">
            <a:extLst>
              <a:ext uri="{FF2B5EF4-FFF2-40B4-BE49-F238E27FC236}">
                <a16:creationId xmlns:a16="http://schemas.microsoft.com/office/drawing/2014/main" id="{8257B96E-5437-7888-1F28-BE36FFFCFB9B}"/>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D9070DE4-1600-8BB9-F6D3-73ECED91C30C}"/>
              </a:ext>
            </a:extLst>
          </p:cNvPr>
          <p:cNvSpPr>
            <a:spLocks noGrp="1"/>
          </p:cNvSpPr>
          <p:nvPr>
            <p:ph type="sldNum" sz="quarter" idx="12"/>
          </p:nvPr>
        </p:nvSpPr>
        <p:spPr/>
        <p:txBody>
          <a:bodyPr/>
          <a:lstStyle/>
          <a:p>
            <a:fld id="{D5935DF4-95D9-0E40-893C-B523A2287473}" type="slidenum">
              <a:rPr lang="en-RO" smtClean="0"/>
              <a:t>‹#›</a:t>
            </a:fld>
            <a:endParaRPr lang="en-RO"/>
          </a:p>
        </p:txBody>
      </p:sp>
    </p:spTree>
    <p:extLst>
      <p:ext uri="{BB962C8B-B14F-4D97-AF65-F5344CB8AC3E}">
        <p14:creationId xmlns:p14="http://schemas.microsoft.com/office/powerpoint/2010/main" val="7057051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61D7B-9041-DFA5-6B16-E1D3ABA8060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RO"/>
          </a:p>
        </p:txBody>
      </p:sp>
      <p:sp>
        <p:nvSpPr>
          <p:cNvPr id="3" name="Text Placeholder 2">
            <a:extLst>
              <a:ext uri="{FF2B5EF4-FFF2-40B4-BE49-F238E27FC236}">
                <a16:creationId xmlns:a16="http://schemas.microsoft.com/office/drawing/2014/main" id="{7C060EBA-3408-BAE7-C027-C7C23DE7117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DA2F98C-8B9A-4617-F081-781EC8735FD6}"/>
              </a:ext>
            </a:extLst>
          </p:cNvPr>
          <p:cNvSpPr>
            <a:spLocks noGrp="1"/>
          </p:cNvSpPr>
          <p:nvPr>
            <p:ph type="dt" sz="half" idx="10"/>
          </p:nvPr>
        </p:nvSpPr>
        <p:spPr/>
        <p:txBody>
          <a:bodyPr/>
          <a:lstStyle/>
          <a:p>
            <a:fld id="{42F83635-0745-BE4E-897E-3D75FBE73811}" type="datetimeFigureOut">
              <a:rPr lang="en-RO" smtClean="0"/>
              <a:t>02.12.2024</a:t>
            </a:fld>
            <a:endParaRPr lang="en-RO"/>
          </a:p>
        </p:txBody>
      </p:sp>
      <p:sp>
        <p:nvSpPr>
          <p:cNvPr id="5" name="Footer Placeholder 4">
            <a:extLst>
              <a:ext uri="{FF2B5EF4-FFF2-40B4-BE49-F238E27FC236}">
                <a16:creationId xmlns:a16="http://schemas.microsoft.com/office/drawing/2014/main" id="{C39C4F6D-CA38-95C5-C0BD-752348161D93}"/>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4F090615-731C-B54F-1FD2-3B55A5D8285E}"/>
              </a:ext>
            </a:extLst>
          </p:cNvPr>
          <p:cNvSpPr>
            <a:spLocks noGrp="1"/>
          </p:cNvSpPr>
          <p:nvPr>
            <p:ph type="sldNum" sz="quarter" idx="12"/>
          </p:nvPr>
        </p:nvSpPr>
        <p:spPr/>
        <p:txBody>
          <a:bodyPr/>
          <a:lstStyle/>
          <a:p>
            <a:fld id="{D5935DF4-95D9-0E40-893C-B523A2287473}" type="slidenum">
              <a:rPr lang="en-RO" smtClean="0"/>
              <a:t>‹#›</a:t>
            </a:fld>
            <a:endParaRPr lang="en-RO"/>
          </a:p>
        </p:txBody>
      </p:sp>
    </p:spTree>
    <p:extLst>
      <p:ext uri="{BB962C8B-B14F-4D97-AF65-F5344CB8AC3E}">
        <p14:creationId xmlns:p14="http://schemas.microsoft.com/office/powerpoint/2010/main" val="40259116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2D9DE-AF27-01A2-F673-AEC29BCFA159}"/>
              </a:ext>
            </a:extLst>
          </p:cNvPr>
          <p:cNvSpPr>
            <a:spLocks noGrp="1"/>
          </p:cNvSpPr>
          <p:nvPr>
            <p:ph type="title"/>
          </p:nvPr>
        </p:nvSpPr>
        <p:spPr/>
        <p:txBody>
          <a:bodyPr/>
          <a:lstStyle/>
          <a:p>
            <a:r>
              <a:rPr lang="en-GB"/>
              <a:t>Click to edit Master title style</a:t>
            </a:r>
            <a:endParaRPr lang="en-RO"/>
          </a:p>
        </p:txBody>
      </p:sp>
      <p:sp>
        <p:nvSpPr>
          <p:cNvPr id="3" name="Content Placeholder 2">
            <a:extLst>
              <a:ext uri="{FF2B5EF4-FFF2-40B4-BE49-F238E27FC236}">
                <a16:creationId xmlns:a16="http://schemas.microsoft.com/office/drawing/2014/main" id="{5E2CCFA5-B8B0-628E-B5C7-D8D8E25DD26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Content Placeholder 3">
            <a:extLst>
              <a:ext uri="{FF2B5EF4-FFF2-40B4-BE49-F238E27FC236}">
                <a16:creationId xmlns:a16="http://schemas.microsoft.com/office/drawing/2014/main" id="{5265F193-76CC-6393-ADA3-DF98D159297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5" name="Date Placeholder 4">
            <a:extLst>
              <a:ext uri="{FF2B5EF4-FFF2-40B4-BE49-F238E27FC236}">
                <a16:creationId xmlns:a16="http://schemas.microsoft.com/office/drawing/2014/main" id="{59978991-F33E-920F-7475-F7EBBA0D2EBA}"/>
              </a:ext>
            </a:extLst>
          </p:cNvPr>
          <p:cNvSpPr>
            <a:spLocks noGrp="1"/>
          </p:cNvSpPr>
          <p:nvPr>
            <p:ph type="dt" sz="half" idx="10"/>
          </p:nvPr>
        </p:nvSpPr>
        <p:spPr/>
        <p:txBody>
          <a:bodyPr/>
          <a:lstStyle/>
          <a:p>
            <a:fld id="{42F83635-0745-BE4E-897E-3D75FBE73811}" type="datetimeFigureOut">
              <a:rPr lang="en-RO" smtClean="0"/>
              <a:t>02.12.2024</a:t>
            </a:fld>
            <a:endParaRPr lang="en-RO"/>
          </a:p>
        </p:txBody>
      </p:sp>
      <p:sp>
        <p:nvSpPr>
          <p:cNvPr id="6" name="Footer Placeholder 5">
            <a:extLst>
              <a:ext uri="{FF2B5EF4-FFF2-40B4-BE49-F238E27FC236}">
                <a16:creationId xmlns:a16="http://schemas.microsoft.com/office/drawing/2014/main" id="{BC04AB14-56F2-4265-1FD3-BA0D54C4ACAB}"/>
              </a:ext>
            </a:extLst>
          </p:cNvPr>
          <p:cNvSpPr>
            <a:spLocks noGrp="1"/>
          </p:cNvSpPr>
          <p:nvPr>
            <p:ph type="ftr" sz="quarter" idx="11"/>
          </p:nvPr>
        </p:nvSpPr>
        <p:spPr/>
        <p:txBody>
          <a:bodyPr/>
          <a:lstStyle/>
          <a:p>
            <a:endParaRPr lang="en-RO"/>
          </a:p>
        </p:txBody>
      </p:sp>
      <p:sp>
        <p:nvSpPr>
          <p:cNvPr id="7" name="Slide Number Placeholder 6">
            <a:extLst>
              <a:ext uri="{FF2B5EF4-FFF2-40B4-BE49-F238E27FC236}">
                <a16:creationId xmlns:a16="http://schemas.microsoft.com/office/drawing/2014/main" id="{139D4577-A46A-CB63-053C-9ACAC5DD4705}"/>
              </a:ext>
            </a:extLst>
          </p:cNvPr>
          <p:cNvSpPr>
            <a:spLocks noGrp="1"/>
          </p:cNvSpPr>
          <p:nvPr>
            <p:ph type="sldNum" sz="quarter" idx="12"/>
          </p:nvPr>
        </p:nvSpPr>
        <p:spPr/>
        <p:txBody>
          <a:bodyPr/>
          <a:lstStyle/>
          <a:p>
            <a:fld id="{D5935DF4-95D9-0E40-893C-B523A2287473}" type="slidenum">
              <a:rPr lang="en-RO" smtClean="0"/>
              <a:t>‹#›</a:t>
            </a:fld>
            <a:endParaRPr lang="en-RO"/>
          </a:p>
        </p:txBody>
      </p:sp>
    </p:spTree>
    <p:extLst>
      <p:ext uri="{BB962C8B-B14F-4D97-AF65-F5344CB8AC3E}">
        <p14:creationId xmlns:p14="http://schemas.microsoft.com/office/powerpoint/2010/main" val="217241412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6121-4E19-DE64-44D3-1320D4FE10D2}"/>
              </a:ext>
            </a:extLst>
          </p:cNvPr>
          <p:cNvSpPr>
            <a:spLocks noGrp="1"/>
          </p:cNvSpPr>
          <p:nvPr>
            <p:ph type="title"/>
          </p:nvPr>
        </p:nvSpPr>
        <p:spPr>
          <a:xfrm>
            <a:off x="839788" y="365125"/>
            <a:ext cx="10515600" cy="1325563"/>
          </a:xfrm>
        </p:spPr>
        <p:txBody>
          <a:bodyPr/>
          <a:lstStyle/>
          <a:p>
            <a:r>
              <a:rPr lang="en-GB"/>
              <a:t>Click to edit Master title style</a:t>
            </a:r>
            <a:endParaRPr lang="en-RO"/>
          </a:p>
        </p:txBody>
      </p:sp>
      <p:sp>
        <p:nvSpPr>
          <p:cNvPr id="3" name="Text Placeholder 2">
            <a:extLst>
              <a:ext uri="{FF2B5EF4-FFF2-40B4-BE49-F238E27FC236}">
                <a16:creationId xmlns:a16="http://schemas.microsoft.com/office/drawing/2014/main" id="{BD0E7D7F-B472-8374-04EF-F5DA24C3A1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ED9BF08-B7AE-52C2-5803-76F19047A61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5" name="Text Placeholder 4">
            <a:extLst>
              <a:ext uri="{FF2B5EF4-FFF2-40B4-BE49-F238E27FC236}">
                <a16:creationId xmlns:a16="http://schemas.microsoft.com/office/drawing/2014/main" id="{D53800AD-DDC9-F70F-AEF1-63D6E3D98F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8C40D99-2E7E-1CEA-5A60-455AE78B876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7" name="Date Placeholder 6">
            <a:extLst>
              <a:ext uri="{FF2B5EF4-FFF2-40B4-BE49-F238E27FC236}">
                <a16:creationId xmlns:a16="http://schemas.microsoft.com/office/drawing/2014/main" id="{A64768A3-E6FF-2182-9F97-9387B093FE28}"/>
              </a:ext>
            </a:extLst>
          </p:cNvPr>
          <p:cNvSpPr>
            <a:spLocks noGrp="1"/>
          </p:cNvSpPr>
          <p:nvPr>
            <p:ph type="dt" sz="half" idx="10"/>
          </p:nvPr>
        </p:nvSpPr>
        <p:spPr/>
        <p:txBody>
          <a:bodyPr/>
          <a:lstStyle/>
          <a:p>
            <a:fld id="{42F83635-0745-BE4E-897E-3D75FBE73811}" type="datetimeFigureOut">
              <a:rPr lang="en-RO" smtClean="0"/>
              <a:t>02.12.2024</a:t>
            </a:fld>
            <a:endParaRPr lang="en-RO"/>
          </a:p>
        </p:txBody>
      </p:sp>
      <p:sp>
        <p:nvSpPr>
          <p:cNvPr id="8" name="Footer Placeholder 7">
            <a:extLst>
              <a:ext uri="{FF2B5EF4-FFF2-40B4-BE49-F238E27FC236}">
                <a16:creationId xmlns:a16="http://schemas.microsoft.com/office/drawing/2014/main" id="{7CD27237-9C13-4924-4406-37D045DE1C9B}"/>
              </a:ext>
            </a:extLst>
          </p:cNvPr>
          <p:cNvSpPr>
            <a:spLocks noGrp="1"/>
          </p:cNvSpPr>
          <p:nvPr>
            <p:ph type="ftr" sz="quarter" idx="11"/>
          </p:nvPr>
        </p:nvSpPr>
        <p:spPr/>
        <p:txBody>
          <a:bodyPr/>
          <a:lstStyle/>
          <a:p>
            <a:endParaRPr lang="en-RO"/>
          </a:p>
        </p:txBody>
      </p:sp>
      <p:sp>
        <p:nvSpPr>
          <p:cNvPr id="9" name="Slide Number Placeholder 8">
            <a:extLst>
              <a:ext uri="{FF2B5EF4-FFF2-40B4-BE49-F238E27FC236}">
                <a16:creationId xmlns:a16="http://schemas.microsoft.com/office/drawing/2014/main" id="{F54DF1A7-E821-1146-7B31-5B553ABD9E36}"/>
              </a:ext>
            </a:extLst>
          </p:cNvPr>
          <p:cNvSpPr>
            <a:spLocks noGrp="1"/>
          </p:cNvSpPr>
          <p:nvPr>
            <p:ph type="sldNum" sz="quarter" idx="12"/>
          </p:nvPr>
        </p:nvSpPr>
        <p:spPr/>
        <p:txBody>
          <a:bodyPr/>
          <a:lstStyle/>
          <a:p>
            <a:fld id="{D5935DF4-95D9-0E40-893C-B523A2287473}" type="slidenum">
              <a:rPr lang="en-RO" smtClean="0"/>
              <a:t>‹#›</a:t>
            </a:fld>
            <a:endParaRPr lang="en-RO"/>
          </a:p>
        </p:txBody>
      </p:sp>
    </p:spTree>
    <p:extLst>
      <p:ext uri="{BB962C8B-B14F-4D97-AF65-F5344CB8AC3E}">
        <p14:creationId xmlns:p14="http://schemas.microsoft.com/office/powerpoint/2010/main" val="37269940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340C9-C057-3A59-6B8C-44EB3B750611}"/>
              </a:ext>
            </a:extLst>
          </p:cNvPr>
          <p:cNvSpPr>
            <a:spLocks noGrp="1"/>
          </p:cNvSpPr>
          <p:nvPr>
            <p:ph type="title"/>
          </p:nvPr>
        </p:nvSpPr>
        <p:spPr/>
        <p:txBody>
          <a:bodyPr/>
          <a:lstStyle/>
          <a:p>
            <a:r>
              <a:rPr lang="en-GB"/>
              <a:t>Click to edit Master title style</a:t>
            </a:r>
            <a:endParaRPr lang="en-RO"/>
          </a:p>
        </p:txBody>
      </p:sp>
      <p:sp>
        <p:nvSpPr>
          <p:cNvPr id="3" name="Date Placeholder 2">
            <a:extLst>
              <a:ext uri="{FF2B5EF4-FFF2-40B4-BE49-F238E27FC236}">
                <a16:creationId xmlns:a16="http://schemas.microsoft.com/office/drawing/2014/main" id="{E053507B-F1B6-D5C6-57B1-CCC36E2CC33B}"/>
              </a:ext>
            </a:extLst>
          </p:cNvPr>
          <p:cNvSpPr>
            <a:spLocks noGrp="1"/>
          </p:cNvSpPr>
          <p:nvPr>
            <p:ph type="dt" sz="half" idx="10"/>
          </p:nvPr>
        </p:nvSpPr>
        <p:spPr/>
        <p:txBody>
          <a:bodyPr/>
          <a:lstStyle/>
          <a:p>
            <a:fld id="{42F83635-0745-BE4E-897E-3D75FBE73811}" type="datetimeFigureOut">
              <a:rPr lang="en-RO" smtClean="0"/>
              <a:t>02.12.2024</a:t>
            </a:fld>
            <a:endParaRPr lang="en-RO"/>
          </a:p>
        </p:txBody>
      </p:sp>
      <p:sp>
        <p:nvSpPr>
          <p:cNvPr id="4" name="Footer Placeholder 3">
            <a:extLst>
              <a:ext uri="{FF2B5EF4-FFF2-40B4-BE49-F238E27FC236}">
                <a16:creationId xmlns:a16="http://schemas.microsoft.com/office/drawing/2014/main" id="{E0BE6A36-67E8-BCB0-FB4D-81AF2C67FDC2}"/>
              </a:ext>
            </a:extLst>
          </p:cNvPr>
          <p:cNvSpPr>
            <a:spLocks noGrp="1"/>
          </p:cNvSpPr>
          <p:nvPr>
            <p:ph type="ftr" sz="quarter" idx="11"/>
          </p:nvPr>
        </p:nvSpPr>
        <p:spPr/>
        <p:txBody>
          <a:bodyPr/>
          <a:lstStyle/>
          <a:p>
            <a:endParaRPr lang="en-RO"/>
          </a:p>
        </p:txBody>
      </p:sp>
      <p:sp>
        <p:nvSpPr>
          <p:cNvPr id="5" name="Slide Number Placeholder 4">
            <a:extLst>
              <a:ext uri="{FF2B5EF4-FFF2-40B4-BE49-F238E27FC236}">
                <a16:creationId xmlns:a16="http://schemas.microsoft.com/office/drawing/2014/main" id="{2E804595-AB5A-234F-C891-5ED2B1AC110F}"/>
              </a:ext>
            </a:extLst>
          </p:cNvPr>
          <p:cNvSpPr>
            <a:spLocks noGrp="1"/>
          </p:cNvSpPr>
          <p:nvPr>
            <p:ph type="sldNum" sz="quarter" idx="12"/>
          </p:nvPr>
        </p:nvSpPr>
        <p:spPr/>
        <p:txBody>
          <a:bodyPr/>
          <a:lstStyle/>
          <a:p>
            <a:fld id="{D5935DF4-95D9-0E40-893C-B523A2287473}" type="slidenum">
              <a:rPr lang="en-RO" smtClean="0"/>
              <a:t>‹#›</a:t>
            </a:fld>
            <a:endParaRPr lang="en-RO"/>
          </a:p>
        </p:txBody>
      </p:sp>
    </p:spTree>
    <p:extLst>
      <p:ext uri="{BB962C8B-B14F-4D97-AF65-F5344CB8AC3E}">
        <p14:creationId xmlns:p14="http://schemas.microsoft.com/office/powerpoint/2010/main" val="24064060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3F710A-5AC0-62B8-DFC8-A0815E284EEF}"/>
              </a:ext>
            </a:extLst>
          </p:cNvPr>
          <p:cNvSpPr>
            <a:spLocks noGrp="1"/>
          </p:cNvSpPr>
          <p:nvPr>
            <p:ph type="dt" sz="half" idx="10"/>
          </p:nvPr>
        </p:nvSpPr>
        <p:spPr/>
        <p:txBody>
          <a:bodyPr/>
          <a:lstStyle/>
          <a:p>
            <a:fld id="{42F83635-0745-BE4E-897E-3D75FBE73811}" type="datetimeFigureOut">
              <a:rPr lang="en-RO" smtClean="0"/>
              <a:t>02.12.2024</a:t>
            </a:fld>
            <a:endParaRPr lang="en-RO"/>
          </a:p>
        </p:txBody>
      </p:sp>
      <p:sp>
        <p:nvSpPr>
          <p:cNvPr id="3" name="Footer Placeholder 2">
            <a:extLst>
              <a:ext uri="{FF2B5EF4-FFF2-40B4-BE49-F238E27FC236}">
                <a16:creationId xmlns:a16="http://schemas.microsoft.com/office/drawing/2014/main" id="{A48A89EF-BB46-3529-296B-44BB389682FC}"/>
              </a:ext>
            </a:extLst>
          </p:cNvPr>
          <p:cNvSpPr>
            <a:spLocks noGrp="1"/>
          </p:cNvSpPr>
          <p:nvPr>
            <p:ph type="ftr" sz="quarter" idx="11"/>
          </p:nvPr>
        </p:nvSpPr>
        <p:spPr/>
        <p:txBody>
          <a:bodyPr/>
          <a:lstStyle/>
          <a:p>
            <a:endParaRPr lang="en-RO"/>
          </a:p>
        </p:txBody>
      </p:sp>
      <p:sp>
        <p:nvSpPr>
          <p:cNvPr id="4" name="Slide Number Placeholder 3">
            <a:extLst>
              <a:ext uri="{FF2B5EF4-FFF2-40B4-BE49-F238E27FC236}">
                <a16:creationId xmlns:a16="http://schemas.microsoft.com/office/drawing/2014/main" id="{400703C9-8F9E-2343-AA6A-AE9A8356F4DC}"/>
              </a:ext>
            </a:extLst>
          </p:cNvPr>
          <p:cNvSpPr>
            <a:spLocks noGrp="1"/>
          </p:cNvSpPr>
          <p:nvPr>
            <p:ph type="sldNum" sz="quarter" idx="12"/>
          </p:nvPr>
        </p:nvSpPr>
        <p:spPr/>
        <p:txBody>
          <a:bodyPr/>
          <a:lstStyle/>
          <a:p>
            <a:fld id="{D5935DF4-95D9-0E40-893C-B523A2287473}" type="slidenum">
              <a:rPr lang="en-RO" smtClean="0"/>
              <a:t>‹#›</a:t>
            </a:fld>
            <a:endParaRPr lang="en-RO"/>
          </a:p>
        </p:txBody>
      </p:sp>
    </p:spTree>
    <p:extLst>
      <p:ext uri="{BB962C8B-B14F-4D97-AF65-F5344CB8AC3E}">
        <p14:creationId xmlns:p14="http://schemas.microsoft.com/office/powerpoint/2010/main" val="22200330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1CF94-1EFB-806A-1847-B7D62755E7B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RO"/>
          </a:p>
        </p:txBody>
      </p:sp>
      <p:sp>
        <p:nvSpPr>
          <p:cNvPr id="3" name="Content Placeholder 2">
            <a:extLst>
              <a:ext uri="{FF2B5EF4-FFF2-40B4-BE49-F238E27FC236}">
                <a16:creationId xmlns:a16="http://schemas.microsoft.com/office/drawing/2014/main" id="{479F9501-A090-23C2-0304-6E1F60ADF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Text Placeholder 3">
            <a:extLst>
              <a:ext uri="{FF2B5EF4-FFF2-40B4-BE49-F238E27FC236}">
                <a16:creationId xmlns:a16="http://schemas.microsoft.com/office/drawing/2014/main" id="{BB0E833C-7001-3CD9-1B5C-ABC819FC0E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05106EE-E6FC-86B2-8205-C736988F3140}"/>
              </a:ext>
            </a:extLst>
          </p:cNvPr>
          <p:cNvSpPr>
            <a:spLocks noGrp="1"/>
          </p:cNvSpPr>
          <p:nvPr>
            <p:ph type="dt" sz="half" idx="10"/>
          </p:nvPr>
        </p:nvSpPr>
        <p:spPr/>
        <p:txBody>
          <a:bodyPr/>
          <a:lstStyle/>
          <a:p>
            <a:fld id="{42F83635-0745-BE4E-897E-3D75FBE73811}" type="datetimeFigureOut">
              <a:rPr lang="en-RO" smtClean="0"/>
              <a:t>02.12.2024</a:t>
            </a:fld>
            <a:endParaRPr lang="en-RO"/>
          </a:p>
        </p:txBody>
      </p:sp>
      <p:sp>
        <p:nvSpPr>
          <p:cNvPr id="6" name="Footer Placeholder 5">
            <a:extLst>
              <a:ext uri="{FF2B5EF4-FFF2-40B4-BE49-F238E27FC236}">
                <a16:creationId xmlns:a16="http://schemas.microsoft.com/office/drawing/2014/main" id="{095D3D05-B542-9088-3D4C-A6C64C912C8B}"/>
              </a:ext>
            </a:extLst>
          </p:cNvPr>
          <p:cNvSpPr>
            <a:spLocks noGrp="1"/>
          </p:cNvSpPr>
          <p:nvPr>
            <p:ph type="ftr" sz="quarter" idx="11"/>
          </p:nvPr>
        </p:nvSpPr>
        <p:spPr/>
        <p:txBody>
          <a:bodyPr/>
          <a:lstStyle/>
          <a:p>
            <a:endParaRPr lang="en-RO"/>
          </a:p>
        </p:txBody>
      </p:sp>
      <p:sp>
        <p:nvSpPr>
          <p:cNvPr id="7" name="Slide Number Placeholder 6">
            <a:extLst>
              <a:ext uri="{FF2B5EF4-FFF2-40B4-BE49-F238E27FC236}">
                <a16:creationId xmlns:a16="http://schemas.microsoft.com/office/drawing/2014/main" id="{0E7A3DC5-7838-05BF-8FEF-5FFB20C0C96C}"/>
              </a:ext>
            </a:extLst>
          </p:cNvPr>
          <p:cNvSpPr>
            <a:spLocks noGrp="1"/>
          </p:cNvSpPr>
          <p:nvPr>
            <p:ph type="sldNum" sz="quarter" idx="12"/>
          </p:nvPr>
        </p:nvSpPr>
        <p:spPr/>
        <p:txBody>
          <a:bodyPr/>
          <a:lstStyle/>
          <a:p>
            <a:fld id="{D5935DF4-95D9-0E40-893C-B523A2287473}" type="slidenum">
              <a:rPr lang="en-RO" smtClean="0"/>
              <a:t>‹#›</a:t>
            </a:fld>
            <a:endParaRPr lang="en-RO"/>
          </a:p>
        </p:txBody>
      </p:sp>
    </p:spTree>
    <p:extLst>
      <p:ext uri="{BB962C8B-B14F-4D97-AF65-F5344CB8AC3E}">
        <p14:creationId xmlns:p14="http://schemas.microsoft.com/office/powerpoint/2010/main" val="36980618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DD8AF-2092-DE40-D3BA-1296519E498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RO"/>
          </a:p>
        </p:txBody>
      </p:sp>
      <p:sp>
        <p:nvSpPr>
          <p:cNvPr id="3" name="Picture Placeholder 2">
            <a:extLst>
              <a:ext uri="{FF2B5EF4-FFF2-40B4-BE49-F238E27FC236}">
                <a16:creationId xmlns:a16="http://schemas.microsoft.com/office/drawing/2014/main" id="{433556DC-F02D-0015-E443-0574A22C3C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RO"/>
          </a:p>
        </p:txBody>
      </p:sp>
      <p:sp>
        <p:nvSpPr>
          <p:cNvPr id="4" name="Text Placeholder 3">
            <a:extLst>
              <a:ext uri="{FF2B5EF4-FFF2-40B4-BE49-F238E27FC236}">
                <a16:creationId xmlns:a16="http://schemas.microsoft.com/office/drawing/2014/main" id="{06F1174B-BDFA-22F9-2592-803107172C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59F3929-8764-AB57-D84B-CBF8889FC964}"/>
              </a:ext>
            </a:extLst>
          </p:cNvPr>
          <p:cNvSpPr>
            <a:spLocks noGrp="1"/>
          </p:cNvSpPr>
          <p:nvPr>
            <p:ph type="dt" sz="half" idx="10"/>
          </p:nvPr>
        </p:nvSpPr>
        <p:spPr/>
        <p:txBody>
          <a:bodyPr/>
          <a:lstStyle/>
          <a:p>
            <a:fld id="{42F83635-0745-BE4E-897E-3D75FBE73811}" type="datetimeFigureOut">
              <a:rPr lang="en-RO" smtClean="0"/>
              <a:t>02.12.2024</a:t>
            </a:fld>
            <a:endParaRPr lang="en-RO"/>
          </a:p>
        </p:txBody>
      </p:sp>
      <p:sp>
        <p:nvSpPr>
          <p:cNvPr id="6" name="Footer Placeholder 5">
            <a:extLst>
              <a:ext uri="{FF2B5EF4-FFF2-40B4-BE49-F238E27FC236}">
                <a16:creationId xmlns:a16="http://schemas.microsoft.com/office/drawing/2014/main" id="{B660836C-7626-F18F-6B41-B2752A5A1E44}"/>
              </a:ext>
            </a:extLst>
          </p:cNvPr>
          <p:cNvSpPr>
            <a:spLocks noGrp="1"/>
          </p:cNvSpPr>
          <p:nvPr>
            <p:ph type="ftr" sz="quarter" idx="11"/>
          </p:nvPr>
        </p:nvSpPr>
        <p:spPr/>
        <p:txBody>
          <a:bodyPr/>
          <a:lstStyle/>
          <a:p>
            <a:endParaRPr lang="en-RO"/>
          </a:p>
        </p:txBody>
      </p:sp>
      <p:sp>
        <p:nvSpPr>
          <p:cNvPr id="7" name="Slide Number Placeholder 6">
            <a:extLst>
              <a:ext uri="{FF2B5EF4-FFF2-40B4-BE49-F238E27FC236}">
                <a16:creationId xmlns:a16="http://schemas.microsoft.com/office/drawing/2014/main" id="{2797C665-2CC2-9DDF-7551-BBC7FD969742}"/>
              </a:ext>
            </a:extLst>
          </p:cNvPr>
          <p:cNvSpPr>
            <a:spLocks noGrp="1"/>
          </p:cNvSpPr>
          <p:nvPr>
            <p:ph type="sldNum" sz="quarter" idx="12"/>
          </p:nvPr>
        </p:nvSpPr>
        <p:spPr/>
        <p:txBody>
          <a:bodyPr/>
          <a:lstStyle/>
          <a:p>
            <a:fld id="{D5935DF4-95D9-0E40-893C-B523A2287473}" type="slidenum">
              <a:rPr lang="en-RO" smtClean="0"/>
              <a:t>‹#›</a:t>
            </a:fld>
            <a:endParaRPr lang="en-RO"/>
          </a:p>
        </p:txBody>
      </p:sp>
    </p:spTree>
    <p:extLst>
      <p:ext uri="{BB962C8B-B14F-4D97-AF65-F5344CB8AC3E}">
        <p14:creationId xmlns:p14="http://schemas.microsoft.com/office/powerpoint/2010/main" val="12600029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B2A2E-5145-5AB4-FC32-84107D9F5CE0}"/>
              </a:ext>
            </a:extLst>
          </p:cNvPr>
          <p:cNvSpPr>
            <a:spLocks noGrp="1"/>
          </p:cNvSpPr>
          <p:nvPr>
            <p:ph type="title"/>
          </p:nvPr>
        </p:nvSpPr>
        <p:spPr/>
        <p:txBody>
          <a:bodyPr/>
          <a:lstStyle/>
          <a:p>
            <a:r>
              <a:rPr lang="en-GB"/>
              <a:t>Click to edit Master title style</a:t>
            </a:r>
            <a:endParaRPr lang="en-RO"/>
          </a:p>
        </p:txBody>
      </p:sp>
      <p:sp>
        <p:nvSpPr>
          <p:cNvPr id="3" name="Vertical Text Placeholder 2">
            <a:extLst>
              <a:ext uri="{FF2B5EF4-FFF2-40B4-BE49-F238E27FC236}">
                <a16:creationId xmlns:a16="http://schemas.microsoft.com/office/drawing/2014/main" id="{254AFB11-35C0-67FC-003F-7BB693C0FA8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94A9DA54-19DB-CC5B-86CA-0D8242EC6B52}"/>
              </a:ext>
            </a:extLst>
          </p:cNvPr>
          <p:cNvSpPr>
            <a:spLocks noGrp="1"/>
          </p:cNvSpPr>
          <p:nvPr>
            <p:ph type="dt" sz="half" idx="10"/>
          </p:nvPr>
        </p:nvSpPr>
        <p:spPr/>
        <p:txBody>
          <a:bodyPr/>
          <a:lstStyle/>
          <a:p>
            <a:fld id="{42F83635-0745-BE4E-897E-3D75FBE73811}" type="datetimeFigureOut">
              <a:rPr lang="en-RO" smtClean="0"/>
              <a:t>02.12.2024</a:t>
            </a:fld>
            <a:endParaRPr lang="en-RO"/>
          </a:p>
        </p:txBody>
      </p:sp>
      <p:sp>
        <p:nvSpPr>
          <p:cNvPr id="5" name="Footer Placeholder 4">
            <a:extLst>
              <a:ext uri="{FF2B5EF4-FFF2-40B4-BE49-F238E27FC236}">
                <a16:creationId xmlns:a16="http://schemas.microsoft.com/office/drawing/2014/main" id="{BAC82D6E-F671-DB05-054F-D644AC61AE72}"/>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32EE02F7-56BC-F3F9-E679-C4DACAD25F78}"/>
              </a:ext>
            </a:extLst>
          </p:cNvPr>
          <p:cNvSpPr>
            <a:spLocks noGrp="1"/>
          </p:cNvSpPr>
          <p:nvPr>
            <p:ph type="sldNum" sz="quarter" idx="12"/>
          </p:nvPr>
        </p:nvSpPr>
        <p:spPr/>
        <p:txBody>
          <a:bodyPr/>
          <a:lstStyle/>
          <a:p>
            <a:fld id="{D5935DF4-95D9-0E40-893C-B523A2287473}" type="slidenum">
              <a:rPr lang="en-RO" smtClean="0"/>
              <a:t>‹#›</a:t>
            </a:fld>
            <a:endParaRPr lang="en-RO"/>
          </a:p>
        </p:txBody>
      </p:sp>
    </p:spTree>
    <p:extLst>
      <p:ext uri="{BB962C8B-B14F-4D97-AF65-F5344CB8AC3E}">
        <p14:creationId xmlns:p14="http://schemas.microsoft.com/office/powerpoint/2010/main" val="19815988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8703E9-6F74-B352-8391-31D34D25745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RO"/>
          </a:p>
        </p:txBody>
      </p:sp>
      <p:sp>
        <p:nvSpPr>
          <p:cNvPr id="3" name="Vertical Text Placeholder 2">
            <a:extLst>
              <a:ext uri="{FF2B5EF4-FFF2-40B4-BE49-F238E27FC236}">
                <a16:creationId xmlns:a16="http://schemas.microsoft.com/office/drawing/2014/main" id="{E6C9700A-84B7-868C-D198-A2FE4E12793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6B2B55AF-03B0-354D-003E-108DA525F599}"/>
              </a:ext>
            </a:extLst>
          </p:cNvPr>
          <p:cNvSpPr>
            <a:spLocks noGrp="1"/>
          </p:cNvSpPr>
          <p:nvPr>
            <p:ph type="dt" sz="half" idx="10"/>
          </p:nvPr>
        </p:nvSpPr>
        <p:spPr/>
        <p:txBody>
          <a:bodyPr/>
          <a:lstStyle/>
          <a:p>
            <a:fld id="{42F83635-0745-BE4E-897E-3D75FBE73811}" type="datetimeFigureOut">
              <a:rPr lang="en-RO" smtClean="0"/>
              <a:t>02.12.2024</a:t>
            </a:fld>
            <a:endParaRPr lang="en-RO"/>
          </a:p>
        </p:txBody>
      </p:sp>
      <p:sp>
        <p:nvSpPr>
          <p:cNvPr id="5" name="Footer Placeholder 4">
            <a:extLst>
              <a:ext uri="{FF2B5EF4-FFF2-40B4-BE49-F238E27FC236}">
                <a16:creationId xmlns:a16="http://schemas.microsoft.com/office/drawing/2014/main" id="{5C6D9DF2-BCDF-20BB-C1F8-E0338A9EE584}"/>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04C3D74A-1C1B-CBA6-EABD-E0E2D1332D5B}"/>
              </a:ext>
            </a:extLst>
          </p:cNvPr>
          <p:cNvSpPr>
            <a:spLocks noGrp="1"/>
          </p:cNvSpPr>
          <p:nvPr>
            <p:ph type="sldNum" sz="quarter" idx="12"/>
          </p:nvPr>
        </p:nvSpPr>
        <p:spPr/>
        <p:txBody>
          <a:bodyPr/>
          <a:lstStyle/>
          <a:p>
            <a:fld id="{D5935DF4-95D9-0E40-893C-B523A2287473}" type="slidenum">
              <a:rPr lang="en-RO" smtClean="0"/>
              <a:t>‹#›</a:t>
            </a:fld>
            <a:endParaRPr lang="en-RO"/>
          </a:p>
        </p:txBody>
      </p:sp>
    </p:spTree>
    <p:extLst>
      <p:ext uri="{BB962C8B-B14F-4D97-AF65-F5344CB8AC3E}">
        <p14:creationId xmlns:p14="http://schemas.microsoft.com/office/powerpoint/2010/main" val="10494772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E5E905-0B82-6861-6C1B-802A86101E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RO"/>
          </a:p>
        </p:txBody>
      </p:sp>
      <p:sp>
        <p:nvSpPr>
          <p:cNvPr id="3" name="Text Placeholder 2">
            <a:extLst>
              <a:ext uri="{FF2B5EF4-FFF2-40B4-BE49-F238E27FC236}">
                <a16:creationId xmlns:a16="http://schemas.microsoft.com/office/drawing/2014/main" id="{26BF8701-C3C7-4B7A-CF93-CDD20524DE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7F464034-5E13-91DE-724E-2C9DA3DEFE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F83635-0745-BE4E-897E-3D75FBE73811}" type="datetimeFigureOut">
              <a:rPr lang="en-RO" smtClean="0"/>
              <a:t>02.12.2024</a:t>
            </a:fld>
            <a:endParaRPr lang="en-RO"/>
          </a:p>
        </p:txBody>
      </p:sp>
      <p:sp>
        <p:nvSpPr>
          <p:cNvPr id="5" name="Footer Placeholder 4">
            <a:extLst>
              <a:ext uri="{FF2B5EF4-FFF2-40B4-BE49-F238E27FC236}">
                <a16:creationId xmlns:a16="http://schemas.microsoft.com/office/drawing/2014/main" id="{53E89576-9A5F-3696-5C8A-4106010105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RO"/>
          </a:p>
        </p:txBody>
      </p:sp>
      <p:sp>
        <p:nvSpPr>
          <p:cNvPr id="6" name="Slide Number Placeholder 5">
            <a:extLst>
              <a:ext uri="{FF2B5EF4-FFF2-40B4-BE49-F238E27FC236}">
                <a16:creationId xmlns:a16="http://schemas.microsoft.com/office/drawing/2014/main" id="{5BC57AB1-6B31-23AA-981D-5A5050F18B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935DF4-95D9-0E40-893C-B523A2287473}" type="slidenum">
              <a:rPr lang="en-RO" smtClean="0"/>
              <a:t>‹#›</a:t>
            </a:fld>
            <a:endParaRPr lang="en-RO"/>
          </a:p>
        </p:txBody>
      </p:sp>
    </p:spTree>
    <p:extLst>
      <p:ext uri="{BB962C8B-B14F-4D97-AF65-F5344CB8AC3E}">
        <p14:creationId xmlns:p14="http://schemas.microsoft.com/office/powerpoint/2010/main" val="876016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8.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153E8-4C44-82BE-0D8B-5CFC40361810}"/>
              </a:ext>
            </a:extLst>
          </p:cNvPr>
          <p:cNvSpPr>
            <a:spLocks noGrp="1"/>
          </p:cNvSpPr>
          <p:nvPr>
            <p:ph type="ctrTitle"/>
          </p:nvPr>
        </p:nvSpPr>
        <p:spPr/>
        <p:txBody>
          <a:bodyPr/>
          <a:lstStyle/>
          <a:p>
            <a:r>
              <a:rPr lang="en-RO" dirty="0">
                <a:highlight>
                  <a:srgbClr val="FFFF00"/>
                </a:highlight>
                <a:latin typeface="Jokerman" pitchFamily="82" charset="77"/>
              </a:rPr>
              <a:t>Programing apps</a:t>
            </a:r>
          </a:p>
        </p:txBody>
      </p:sp>
      <p:sp>
        <p:nvSpPr>
          <p:cNvPr id="3" name="Subtitle 2">
            <a:extLst>
              <a:ext uri="{FF2B5EF4-FFF2-40B4-BE49-F238E27FC236}">
                <a16:creationId xmlns:a16="http://schemas.microsoft.com/office/drawing/2014/main" id="{50E9ABA5-5079-BDAB-08F5-126DE1BD20DC}"/>
              </a:ext>
            </a:extLst>
          </p:cNvPr>
          <p:cNvSpPr>
            <a:spLocks noGrp="1"/>
          </p:cNvSpPr>
          <p:nvPr>
            <p:ph type="subTitle" idx="1"/>
          </p:nvPr>
        </p:nvSpPr>
        <p:spPr/>
        <p:txBody>
          <a:bodyPr/>
          <a:lstStyle/>
          <a:p>
            <a:r>
              <a:rPr lang="en-RO" dirty="0">
                <a:highlight>
                  <a:srgbClr val="FFFF00"/>
                </a:highlight>
              </a:rPr>
              <a:t>Tudor Tripa</a:t>
            </a:r>
          </a:p>
          <a:p>
            <a:r>
              <a:rPr lang="en-RO" dirty="0">
                <a:highlight>
                  <a:srgbClr val="FFFF00"/>
                </a:highlight>
              </a:rPr>
              <a:t>Prof. Aranka Mester</a:t>
            </a:r>
          </a:p>
        </p:txBody>
      </p:sp>
    </p:spTree>
    <p:extLst>
      <p:ext uri="{BB962C8B-B14F-4D97-AF65-F5344CB8AC3E}">
        <p14:creationId xmlns:p14="http://schemas.microsoft.com/office/powerpoint/2010/main" val="27458731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6041CC16-1021-2399-DC5C-D36B8BF627B0}"/>
              </a:ext>
            </a:extLst>
          </p:cNvPr>
          <p:cNvSpPr>
            <a:spLocks noGrp="1"/>
          </p:cNvSpPr>
          <p:nvPr>
            <p:ph type="title"/>
          </p:nvPr>
        </p:nvSpPr>
        <p:spPr>
          <a:xfrm>
            <a:off x="838199" y="388308"/>
            <a:ext cx="7188989" cy="1021424"/>
          </a:xfrm>
        </p:spPr>
        <p:txBody>
          <a:bodyPr anchor="b">
            <a:normAutofit/>
          </a:bodyPr>
          <a:lstStyle/>
          <a:p>
            <a:r>
              <a:rPr lang="en-RO" sz="4000">
                <a:solidFill>
                  <a:schemeClr val="bg1"/>
                </a:solidFill>
                <a:latin typeface="Modern Love" pitchFamily="82" charset="0"/>
              </a:rPr>
              <a:t>Programing apps</a:t>
            </a:r>
          </a:p>
        </p:txBody>
      </p:sp>
      <p:cxnSp>
        <p:nvCxnSpPr>
          <p:cNvPr id="22" name="Straight Connector 21">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1440584"/>
            <a:ext cx="80271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7C2F6CE-0CF2-4DDD-85F5-96799A328F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164811" y="6267491"/>
            <a:ext cx="80271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3F5CEE5A-0841-C262-E864-F53AB65D8052}"/>
              </a:ext>
            </a:extLst>
          </p:cNvPr>
          <p:cNvGraphicFramePr>
            <a:graphicFrameLocks noGrp="1"/>
          </p:cNvGraphicFramePr>
          <p:nvPr>
            <p:ph idx="1"/>
            <p:extLst>
              <p:ext uri="{D42A27DB-BD31-4B8C-83A1-F6EECF244321}">
                <p14:modId xmlns:p14="http://schemas.microsoft.com/office/powerpoint/2010/main" val="4212647026"/>
              </p:ext>
            </p:extLst>
          </p:nvPr>
        </p:nvGraphicFramePr>
        <p:xfrm>
          <a:off x="1392238" y="1831313"/>
          <a:ext cx="9407526" cy="4009995"/>
        </p:xfrm>
        <a:graphic>
          <a:graphicData uri="http://schemas.openxmlformats.org/drawingml/2006/table">
            <a:tbl>
              <a:tblPr firstRow="1" bandRow="1">
                <a:tableStyleId>{5C22544A-7EE6-4342-B048-85BDC9FD1C3A}</a:tableStyleId>
              </a:tblPr>
              <a:tblGrid>
                <a:gridCol w="2881380">
                  <a:extLst>
                    <a:ext uri="{9D8B030D-6E8A-4147-A177-3AD203B41FA5}">
                      <a16:colId xmlns:a16="http://schemas.microsoft.com/office/drawing/2014/main" val="1162455005"/>
                    </a:ext>
                  </a:extLst>
                </a:gridCol>
                <a:gridCol w="3088050">
                  <a:extLst>
                    <a:ext uri="{9D8B030D-6E8A-4147-A177-3AD203B41FA5}">
                      <a16:colId xmlns:a16="http://schemas.microsoft.com/office/drawing/2014/main" val="518681397"/>
                    </a:ext>
                  </a:extLst>
                </a:gridCol>
                <a:gridCol w="3438096">
                  <a:extLst>
                    <a:ext uri="{9D8B030D-6E8A-4147-A177-3AD203B41FA5}">
                      <a16:colId xmlns:a16="http://schemas.microsoft.com/office/drawing/2014/main" val="2099695383"/>
                    </a:ext>
                  </a:extLst>
                </a:gridCol>
              </a:tblGrid>
              <a:tr h="445555">
                <a:tc>
                  <a:txBody>
                    <a:bodyPr/>
                    <a:lstStyle/>
                    <a:p>
                      <a:r>
                        <a:rPr lang="en-RO" sz="2000"/>
                        <a:t>Name</a:t>
                      </a:r>
                    </a:p>
                  </a:txBody>
                  <a:tcPr marL="102001" marR="102001" marT="51000" marB="51000"/>
                </a:tc>
                <a:tc>
                  <a:txBody>
                    <a:bodyPr/>
                    <a:lstStyle/>
                    <a:p>
                      <a:r>
                        <a:rPr lang="en-RO" sz="2000"/>
                        <a:t> Availibility</a:t>
                      </a:r>
                    </a:p>
                  </a:txBody>
                  <a:tcPr marL="102001" marR="102001" marT="51000" marB="51000"/>
                </a:tc>
                <a:tc>
                  <a:txBody>
                    <a:bodyPr/>
                    <a:lstStyle/>
                    <a:p>
                      <a:pPr algn="ctr"/>
                      <a:r>
                        <a:rPr lang="en-RO" sz="2000"/>
                        <a:t>Level of programing</a:t>
                      </a:r>
                    </a:p>
                  </a:txBody>
                  <a:tcPr marL="102001" marR="102001" marT="51000" marB="51000"/>
                </a:tc>
                <a:extLst>
                  <a:ext uri="{0D108BD9-81ED-4DB2-BD59-A6C34878D82A}">
                    <a16:rowId xmlns:a16="http://schemas.microsoft.com/office/drawing/2014/main" val="2124417036"/>
                  </a:ext>
                </a:extLst>
              </a:tr>
              <a:tr h="445555">
                <a:tc>
                  <a:txBody>
                    <a:bodyPr/>
                    <a:lstStyle/>
                    <a:p>
                      <a:r>
                        <a:rPr lang="en-RO" sz="2000"/>
                        <a:t>Visual Studio</a:t>
                      </a:r>
                    </a:p>
                  </a:txBody>
                  <a:tcPr marL="102001" marR="102001" marT="51000" marB="51000"/>
                </a:tc>
                <a:tc>
                  <a:txBody>
                    <a:bodyPr/>
                    <a:lstStyle/>
                    <a:p>
                      <a:r>
                        <a:rPr lang="en-RO" sz="2000"/>
                        <a:t>Windows/Mac</a:t>
                      </a:r>
                    </a:p>
                  </a:txBody>
                  <a:tcPr marL="102001" marR="102001" marT="51000" marB="51000"/>
                </a:tc>
                <a:tc>
                  <a:txBody>
                    <a:bodyPr/>
                    <a:lstStyle/>
                    <a:p>
                      <a:r>
                        <a:rPr lang="en-RO" sz="2000"/>
                        <a:t>Advanced</a:t>
                      </a:r>
                    </a:p>
                  </a:txBody>
                  <a:tcPr marL="102001" marR="102001" marT="51000" marB="51000"/>
                </a:tc>
                <a:extLst>
                  <a:ext uri="{0D108BD9-81ED-4DB2-BD59-A6C34878D82A}">
                    <a16:rowId xmlns:a16="http://schemas.microsoft.com/office/drawing/2014/main" val="370672447"/>
                  </a:ext>
                </a:extLst>
              </a:tr>
              <a:tr h="445555">
                <a:tc>
                  <a:txBody>
                    <a:bodyPr/>
                    <a:lstStyle/>
                    <a:p>
                      <a:r>
                        <a:rPr lang="en-RO" sz="2000"/>
                        <a:t>CodeBlocks</a:t>
                      </a:r>
                    </a:p>
                  </a:txBody>
                  <a:tcPr marL="102001" marR="102001" marT="51000" marB="51000"/>
                </a:tc>
                <a:tc>
                  <a:txBody>
                    <a:bodyPr/>
                    <a:lstStyle/>
                    <a:p>
                      <a:r>
                        <a:rPr lang="en-RO" sz="2000"/>
                        <a:t>Windows</a:t>
                      </a:r>
                    </a:p>
                  </a:txBody>
                  <a:tcPr marL="102001" marR="102001" marT="51000" marB="51000"/>
                </a:tc>
                <a:tc>
                  <a:txBody>
                    <a:bodyPr/>
                    <a:lstStyle/>
                    <a:p>
                      <a:r>
                        <a:rPr lang="en-RO" sz="2000"/>
                        <a:t>Advanced</a:t>
                      </a:r>
                    </a:p>
                  </a:txBody>
                  <a:tcPr marL="102001" marR="102001" marT="51000" marB="51000"/>
                </a:tc>
                <a:extLst>
                  <a:ext uri="{0D108BD9-81ED-4DB2-BD59-A6C34878D82A}">
                    <a16:rowId xmlns:a16="http://schemas.microsoft.com/office/drawing/2014/main" val="3511981017"/>
                  </a:ext>
                </a:extLst>
              </a:tr>
              <a:tr h="44555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RO" sz="2000"/>
                        <a:t>Scratch</a:t>
                      </a:r>
                    </a:p>
                  </a:txBody>
                  <a:tcPr marL="102001" marR="102001" marT="51000" marB="51000"/>
                </a:tc>
                <a:tc>
                  <a:txBody>
                    <a:bodyPr/>
                    <a:lstStyle/>
                    <a:p>
                      <a:r>
                        <a:rPr lang="en-RO" sz="2000"/>
                        <a:t>Online</a:t>
                      </a:r>
                    </a:p>
                  </a:txBody>
                  <a:tcPr marL="102001" marR="102001" marT="51000" marB="51000"/>
                </a:tc>
                <a:tc>
                  <a:txBody>
                    <a:bodyPr/>
                    <a:lstStyle/>
                    <a:p>
                      <a:r>
                        <a:rPr lang="en-RO" sz="2000"/>
                        <a:t>Medium</a:t>
                      </a:r>
                    </a:p>
                  </a:txBody>
                  <a:tcPr marL="102001" marR="102001" marT="51000" marB="51000"/>
                </a:tc>
                <a:extLst>
                  <a:ext uri="{0D108BD9-81ED-4DB2-BD59-A6C34878D82A}">
                    <a16:rowId xmlns:a16="http://schemas.microsoft.com/office/drawing/2014/main" val="2510887963"/>
                  </a:ext>
                </a:extLst>
              </a:tr>
              <a:tr h="445555">
                <a:tc>
                  <a:txBody>
                    <a:bodyPr/>
                    <a:lstStyle/>
                    <a:p>
                      <a:r>
                        <a:rPr lang="en-RO" sz="2000"/>
                        <a:t>Blockly</a:t>
                      </a:r>
                    </a:p>
                  </a:txBody>
                  <a:tcPr marL="102001" marR="102001" marT="51000" marB="51000"/>
                </a:tc>
                <a:tc>
                  <a:txBody>
                    <a:bodyPr/>
                    <a:lstStyle/>
                    <a:p>
                      <a:r>
                        <a:rPr lang="en-RO" sz="2000"/>
                        <a:t>Online</a:t>
                      </a:r>
                    </a:p>
                  </a:txBody>
                  <a:tcPr marL="102001" marR="102001" marT="51000" marB="51000"/>
                </a:tc>
                <a:tc>
                  <a:txBody>
                    <a:bodyPr/>
                    <a:lstStyle/>
                    <a:p>
                      <a:r>
                        <a:rPr lang="en-RO" sz="2000"/>
                        <a:t>Medium</a:t>
                      </a:r>
                    </a:p>
                  </a:txBody>
                  <a:tcPr marL="102001" marR="102001" marT="51000" marB="51000"/>
                </a:tc>
                <a:extLst>
                  <a:ext uri="{0D108BD9-81ED-4DB2-BD59-A6C34878D82A}">
                    <a16:rowId xmlns:a16="http://schemas.microsoft.com/office/drawing/2014/main" val="2061827111"/>
                  </a:ext>
                </a:extLst>
              </a:tr>
              <a:tr h="445555">
                <a:tc>
                  <a:txBody>
                    <a:bodyPr/>
                    <a:lstStyle/>
                    <a:p>
                      <a:r>
                        <a:rPr lang="en-GB" sz="2000" b="0" i="0" u="none" strike="noStrike" kern="1200">
                          <a:solidFill>
                            <a:schemeClr val="dk1"/>
                          </a:solidFill>
                          <a:effectLst/>
                          <a:latin typeface="+mn-lt"/>
                          <a:ea typeface="+mn-ea"/>
                          <a:cs typeface="+mn-cs"/>
                        </a:rPr>
                        <a:t>CodeMonkey</a:t>
                      </a:r>
                      <a:endParaRPr lang="en-RO" sz="2000"/>
                    </a:p>
                  </a:txBody>
                  <a:tcPr marL="102001" marR="102001" marT="51000" marB="51000"/>
                </a:tc>
                <a:tc>
                  <a:txBody>
                    <a:bodyPr/>
                    <a:lstStyle/>
                    <a:p>
                      <a:r>
                        <a:rPr lang="en-RO" sz="2000"/>
                        <a:t>Online</a:t>
                      </a:r>
                    </a:p>
                  </a:txBody>
                  <a:tcPr marL="102001" marR="102001" marT="51000" marB="51000"/>
                </a:tc>
                <a:tc>
                  <a:txBody>
                    <a:bodyPr/>
                    <a:lstStyle/>
                    <a:p>
                      <a:r>
                        <a:rPr lang="en-RO" sz="2000"/>
                        <a:t>Medium</a:t>
                      </a:r>
                    </a:p>
                  </a:txBody>
                  <a:tcPr marL="102001" marR="102001" marT="51000" marB="51000"/>
                </a:tc>
                <a:extLst>
                  <a:ext uri="{0D108BD9-81ED-4DB2-BD59-A6C34878D82A}">
                    <a16:rowId xmlns:a16="http://schemas.microsoft.com/office/drawing/2014/main" val="1254236747"/>
                  </a:ext>
                </a:extLst>
              </a:tr>
              <a:tr h="445555">
                <a:tc>
                  <a:txBody>
                    <a:bodyPr/>
                    <a:lstStyle/>
                    <a:p>
                      <a:r>
                        <a:rPr lang="en-GB" sz="2000" b="0" i="0" u="none" strike="noStrike" kern="1200">
                          <a:solidFill>
                            <a:schemeClr val="dk1"/>
                          </a:solidFill>
                          <a:effectLst/>
                          <a:latin typeface="+mn-lt"/>
                          <a:ea typeface="+mn-ea"/>
                          <a:cs typeface="+mn-cs"/>
                        </a:rPr>
                        <a:t>LightBot</a:t>
                      </a:r>
                      <a:endParaRPr lang="en-RO" sz="2000"/>
                    </a:p>
                  </a:txBody>
                  <a:tcPr marL="102001" marR="102001" marT="51000" marB="51000"/>
                </a:tc>
                <a:tc>
                  <a:txBody>
                    <a:bodyPr/>
                    <a:lstStyle/>
                    <a:p>
                      <a:r>
                        <a:rPr lang="en-RO" sz="2000"/>
                        <a:t>Online</a:t>
                      </a:r>
                    </a:p>
                  </a:txBody>
                  <a:tcPr marL="102001" marR="102001" marT="51000" marB="51000"/>
                </a:tc>
                <a:tc>
                  <a:txBody>
                    <a:bodyPr/>
                    <a:lstStyle/>
                    <a:p>
                      <a:r>
                        <a:rPr lang="en-RO" sz="2000"/>
                        <a:t>Medium</a:t>
                      </a:r>
                    </a:p>
                  </a:txBody>
                  <a:tcPr marL="102001" marR="102001" marT="51000" marB="51000"/>
                </a:tc>
                <a:extLst>
                  <a:ext uri="{0D108BD9-81ED-4DB2-BD59-A6C34878D82A}">
                    <a16:rowId xmlns:a16="http://schemas.microsoft.com/office/drawing/2014/main" val="2802578383"/>
                  </a:ext>
                </a:extLst>
              </a:tr>
              <a:tr h="445555">
                <a:tc>
                  <a:txBody>
                    <a:bodyPr/>
                    <a:lstStyle/>
                    <a:p>
                      <a:r>
                        <a:rPr lang="en-GB" sz="2000" b="0" i="0" u="none" strike="noStrike" kern="1200">
                          <a:solidFill>
                            <a:schemeClr val="dk1"/>
                          </a:solidFill>
                          <a:effectLst/>
                          <a:latin typeface="+mn-lt"/>
                          <a:ea typeface="+mn-ea"/>
                          <a:cs typeface="+mn-cs"/>
                        </a:rPr>
                        <a:t>Mimo</a:t>
                      </a:r>
                      <a:endParaRPr lang="en-RO" sz="2000"/>
                    </a:p>
                  </a:txBody>
                  <a:tcPr marL="102001" marR="102001" marT="51000" marB="51000"/>
                </a:tc>
                <a:tc>
                  <a:txBody>
                    <a:bodyPr/>
                    <a:lstStyle/>
                    <a:p>
                      <a:r>
                        <a:rPr lang="en-RO" sz="2000"/>
                        <a:t>Online</a:t>
                      </a:r>
                    </a:p>
                  </a:txBody>
                  <a:tcPr marL="102001" marR="102001" marT="51000" marB="51000"/>
                </a:tc>
                <a:tc>
                  <a:txBody>
                    <a:bodyPr/>
                    <a:lstStyle/>
                    <a:p>
                      <a:r>
                        <a:rPr lang="en-RO" sz="2000"/>
                        <a:t>Medium</a:t>
                      </a:r>
                    </a:p>
                  </a:txBody>
                  <a:tcPr marL="102001" marR="102001" marT="51000" marB="51000"/>
                </a:tc>
                <a:extLst>
                  <a:ext uri="{0D108BD9-81ED-4DB2-BD59-A6C34878D82A}">
                    <a16:rowId xmlns:a16="http://schemas.microsoft.com/office/drawing/2014/main" val="2007070917"/>
                  </a:ext>
                </a:extLst>
              </a:tr>
              <a:tr h="445555">
                <a:tc>
                  <a:txBody>
                    <a:bodyPr/>
                    <a:lstStyle/>
                    <a:p>
                      <a:r>
                        <a:rPr lang="en-RO" sz="2000"/>
                        <a:t>Scratch Jr</a:t>
                      </a:r>
                    </a:p>
                  </a:txBody>
                  <a:tcPr marL="102001" marR="102001" marT="51000" marB="51000"/>
                </a:tc>
                <a:tc>
                  <a:txBody>
                    <a:bodyPr/>
                    <a:lstStyle/>
                    <a:p>
                      <a:r>
                        <a:rPr lang="en-RO" sz="2000"/>
                        <a:t> Android/Ios</a:t>
                      </a:r>
                    </a:p>
                  </a:txBody>
                  <a:tcPr marL="102001" marR="102001" marT="51000" marB="51000"/>
                </a:tc>
                <a:tc>
                  <a:txBody>
                    <a:bodyPr/>
                    <a:lstStyle/>
                    <a:p>
                      <a:r>
                        <a:rPr lang="en-RO" sz="2000"/>
                        <a:t>No level needed</a:t>
                      </a:r>
                    </a:p>
                  </a:txBody>
                  <a:tcPr marL="102001" marR="102001" marT="51000" marB="51000"/>
                </a:tc>
                <a:extLst>
                  <a:ext uri="{0D108BD9-81ED-4DB2-BD59-A6C34878D82A}">
                    <a16:rowId xmlns:a16="http://schemas.microsoft.com/office/drawing/2014/main" val="263939224"/>
                  </a:ext>
                </a:extLst>
              </a:tr>
            </a:tbl>
          </a:graphicData>
        </a:graphic>
      </p:graphicFrame>
    </p:spTree>
    <p:extLst>
      <p:ext uri="{BB962C8B-B14F-4D97-AF65-F5344CB8AC3E}">
        <p14:creationId xmlns:p14="http://schemas.microsoft.com/office/powerpoint/2010/main" val="22940039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F89F5E57-4B10-C522-1E24-87C9CDAFF183}"/>
              </a:ext>
            </a:extLst>
          </p:cNvPr>
          <p:cNvSpPr>
            <a:spLocks noGrp="1"/>
          </p:cNvSpPr>
          <p:nvPr>
            <p:ph type="title"/>
          </p:nvPr>
        </p:nvSpPr>
        <p:spPr>
          <a:xfrm>
            <a:off x="1694503" y="635468"/>
            <a:ext cx="4800600" cy="1325563"/>
          </a:xfrm>
        </p:spPr>
        <p:txBody>
          <a:bodyPr anchor="b">
            <a:normAutofit/>
          </a:bodyPr>
          <a:lstStyle/>
          <a:p>
            <a:r>
              <a:rPr lang="en-RO" dirty="0">
                <a:solidFill>
                  <a:schemeClr val="bg1"/>
                </a:solidFill>
                <a:latin typeface="Modern Love" pitchFamily="82" charset="0"/>
              </a:rPr>
              <a:t>Visual Studio</a:t>
            </a:r>
          </a:p>
        </p:txBody>
      </p:sp>
      <p:cxnSp>
        <p:nvCxnSpPr>
          <p:cNvPr id="1035" name="Straight Connector 1034">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10C8A2D-6EC9-1134-EBB0-BCA7D444EC22}"/>
              </a:ext>
            </a:extLst>
          </p:cNvPr>
          <p:cNvSpPr>
            <a:spLocks noGrp="1"/>
          </p:cNvSpPr>
          <p:nvPr>
            <p:ph idx="1"/>
          </p:nvPr>
        </p:nvSpPr>
        <p:spPr>
          <a:xfrm>
            <a:off x="215756" y="2304261"/>
            <a:ext cx="6322641" cy="4569165"/>
          </a:xfrm>
        </p:spPr>
        <p:txBody>
          <a:bodyPr>
            <a:normAutofit fontScale="92500" lnSpcReduction="10000"/>
          </a:bodyPr>
          <a:lstStyle/>
          <a:p>
            <a:r>
              <a:rPr lang="en-GB" sz="2400" b="0" i="0" u="none" strike="noStrike" dirty="0">
                <a:solidFill>
                  <a:schemeClr val="bg1"/>
                </a:solidFill>
                <a:effectLst/>
              </a:rPr>
              <a:t>Microsoft Visual Studio is a comprehensive integrated development environment (IDE) from Microsoft, used for creating applications across various platforms like Windows, Android, iOS, web, and cloud services. Supporting multiple programming languages such as C#, VB.NET, F#, and C++, it offers features like code editing, debugging, profiling, and version control integration. Notable features include IntelliSense for code completion and advanced debugging tools. Visual Studio is available in free Community edition for individuals and open-source projects, as well as Professional and Enterprise editions for larger teams and enterprises.</a:t>
            </a:r>
          </a:p>
          <a:p>
            <a:pPr marL="0" indent="0">
              <a:buNone/>
            </a:pPr>
            <a:br>
              <a:rPr lang="en-GB" sz="1400" dirty="0">
                <a:solidFill>
                  <a:schemeClr val="bg1"/>
                </a:solidFill>
              </a:rPr>
            </a:br>
            <a:endParaRPr lang="en-RO" sz="1400" dirty="0">
              <a:solidFill>
                <a:schemeClr val="bg1"/>
              </a:solidFill>
            </a:endParaRPr>
          </a:p>
        </p:txBody>
      </p:sp>
      <p:pic>
        <p:nvPicPr>
          <p:cNvPr id="1026" name="Picture 2" descr="Visual Studio Code - Code Editing. Redefined">
            <a:extLst>
              <a:ext uri="{FF2B5EF4-FFF2-40B4-BE49-F238E27FC236}">
                <a16:creationId xmlns:a16="http://schemas.microsoft.com/office/drawing/2014/main" id="{FA558DBA-33CA-1D7F-7212-7749F3A6FDE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45193" y="865019"/>
            <a:ext cx="3588640" cy="1794320"/>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Visual Studio: IDE and Code Editor for Software Developers and Teams">
            <a:extLst>
              <a:ext uri="{FF2B5EF4-FFF2-40B4-BE49-F238E27FC236}">
                <a16:creationId xmlns:a16="http://schemas.microsoft.com/office/drawing/2014/main" id="{45CCB5B0-0077-F602-D399-E9E830E4E3A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38661" y="4225373"/>
            <a:ext cx="3588640" cy="1794319"/>
          </a:xfrm>
          <a:prstGeom prst="rect">
            <a:avLst/>
          </a:prstGeom>
          <a:noFill/>
          <a:extLst>
            <a:ext uri="{909E8E84-426E-40DD-AFC4-6F175D3DCCD1}">
              <a14:hiddenFill xmlns:a14="http://schemas.microsoft.com/office/drawing/2010/main">
                <a:solidFill>
                  <a:srgbClr val="FFFFFF"/>
                </a:solidFill>
              </a14:hiddenFill>
            </a:ext>
          </a:extLst>
        </p:spPr>
      </p:pic>
      <p:sp>
        <p:nvSpPr>
          <p:cNvPr id="1039" name="Rectangle 1038">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703619F-73BC-71BC-1F21-AEA327D673B1}"/>
              </a:ext>
            </a:extLst>
          </p:cNvPr>
          <p:cNvPicPr>
            <a:picLocks noChangeAspect="1"/>
          </p:cNvPicPr>
          <p:nvPr/>
        </p:nvPicPr>
        <p:blipFill>
          <a:blip r:embed="rId4"/>
          <a:stretch>
            <a:fillRect/>
          </a:stretch>
        </p:blipFill>
        <p:spPr>
          <a:xfrm rot="470701">
            <a:off x="128286" y="652484"/>
            <a:ext cx="1422400" cy="1422400"/>
          </a:xfrm>
          <a:prstGeom prst="rect">
            <a:avLst/>
          </a:prstGeom>
        </p:spPr>
      </p:pic>
    </p:spTree>
    <p:extLst>
      <p:ext uri="{BB962C8B-B14F-4D97-AF65-F5344CB8AC3E}">
        <p14:creationId xmlns:p14="http://schemas.microsoft.com/office/powerpoint/2010/main" val="3943926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7" name="Rectangle 2056">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FAB88CE2-4B14-6D26-35CE-D10ACE56F859}"/>
              </a:ext>
            </a:extLst>
          </p:cNvPr>
          <p:cNvSpPr>
            <a:spLocks noGrp="1"/>
          </p:cNvSpPr>
          <p:nvPr>
            <p:ph type="title"/>
          </p:nvPr>
        </p:nvSpPr>
        <p:spPr>
          <a:xfrm>
            <a:off x="1295400" y="669925"/>
            <a:ext cx="4800600" cy="1325563"/>
          </a:xfrm>
        </p:spPr>
        <p:txBody>
          <a:bodyPr anchor="b">
            <a:normAutofit/>
          </a:bodyPr>
          <a:lstStyle/>
          <a:p>
            <a:r>
              <a:rPr lang="en-RO">
                <a:solidFill>
                  <a:schemeClr val="bg1"/>
                </a:solidFill>
              </a:rPr>
              <a:t>CodeBlocks</a:t>
            </a:r>
            <a:br>
              <a:rPr lang="en-RO">
                <a:solidFill>
                  <a:schemeClr val="bg1"/>
                </a:solidFill>
              </a:rPr>
            </a:br>
            <a:endParaRPr lang="en-RO">
              <a:solidFill>
                <a:schemeClr val="bg1"/>
              </a:solidFill>
            </a:endParaRPr>
          </a:p>
        </p:txBody>
      </p:sp>
      <p:cxnSp>
        <p:nvCxnSpPr>
          <p:cNvPr id="2059" name="Straight Connector 2058">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A2277C1-399F-B86B-121F-4802C0A49E63}"/>
              </a:ext>
            </a:extLst>
          </p:cNvPr>
          <p:cNvSpPr>
            <a:spLocks noGrp="1"/>
          </p:cNvSpPr>
          <p:nvPr>
            <p:ph idx="1"/>
          </p:nvPr>
        </p:nvSpPr>
        <p:spPr>
          <a:xfrm>
            <a:off x="1295400" y="2288833"/>
            <a:ext cx="4800600" cy="3711571"/>
          </a:xfrm>
        </p:spPr>
        <p:txBody>
          <a:bodyPr>
            <a:normAutofit/>
          </a:bodyPr>
          <a:lstStyle/>
          <a:p>
            <a:r>
              <a:rPr lang="en-GB" sz="1700" b="1" i="0" u="none" strike="noStrike">
                <a:solidFill>
                  <a:schemeClr val="bg1"/>
                </a:solidFill>
                <a:effectLst/>
              </a:rPr>
              <a:t>Code::Blocks</a:t>
            </a:r>
            <a:r>
              <a:rPr lang="en-GB" sz="1700" b="0" i="0" u="none" strike="noStrike">
                <a:solidFill>
                  <a:schemeClr val="bg1"/>
                </a:solidFill>
                <a:effectLst/>
                <a:latin typeface="-webkit-standard"/>
              </a:rPr>
              <a:t> is a free, open-source integrated development environment (IDE) designed for C, C++, and Fortran programming. It offers a customizable interface, supports multiple compilers such as GCC and Clang, and provides features like syntax highlighting, debugging, and project management. Code::Blocks is cross-platform, running on Windows, macOS, and Linux, making it a versatile choice for developers. Its extensible plugin architecture allows users to enhance functionality as needed. Perfect for both beginners and experienced programmers, Code::Blocks helps streamline the coding and debugging process efficiently.</a:t>
            </a:r>
            <a:endParaRPr lang="en-RO" sz="1700">
              <a:solidFill>
                <a:schemeClr val="bg1"/>
              </a:solidFill>
            </a:endParaRPr>
          </a:p>
        </p:txBody>
      </p:sp>
      <p:pic>
        <p:nvPicPr>
          <p:cNvPr id="2052" name="Picture 4" descr="Code::Blocks EDU-Portable Simple free C/C++ programming IDE for Windows">
            <a:extLst>
              <a:ext uri="{FF2B5EF4-FFF2-40B4-BE49-F238E27FC236}">
                <a16:creationId xmlns:a16="http://schemas.microsoft.com/office/drawing/2014/main" id="{C4BB75B9-0B51-7515-00F9-7A5C18CC80B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45193" y="583240"/>
            <a:ext cx="3588640" cy="2357878"/>
          </a:xfrm>
          <a:prstGeom prst="rect">
            <a:avLst/>
          </a:prstGeom>
          <a:noFill/>
          <a:extLst>
            <a:ext uri="{909E8E84-426E-40DD-AFC4-6F175D3DCCD1}">
              <a14:hiddenFill xmlns:a14="http://schemas.microsoft.com/office/drawing/2010/main">
                <a:solidFill>
                  <a:srgbClr val="FFFFFF"/>
                </a:solidFill>
              </a14:hiddenFill>
            </a:ext>
          </a:extLst>
        </p:spPr>
      </p:pic>
      <p:sp>
        <p:nvSpPr>
          <p:cNvPr id="2061" name="Rectangle 2060">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ode::Blocks - Download">
            <a:extLst>
              <a:ext uri="{FF2B5EF4-FFF2-40B4-BE49-F238E27FC236}">
                <a16:creationId xmlns:a16="http://schemas.microsoft.com/office/drawing/2014/main" id="{C8E5E276-5B5A-7EF8-141F-63033607488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38661" y="3973147"/>
            <a:ext cx="3588640" cy="2298772"/>
          </a:xfrm>
          <a:prstGeom prst="rect">
            <a:avLst/>
          </a:prstGeom>
          <a:noFill/>
          <a:extLst>
            <a:ext uri="{909E8E84-426E-40DD-AFC4-6F175D3DCCD1}">
              <a14:hiddenFill xmlns:a14="http://schemas.microsoft.com/office/drawing/2010/main">
                <a:solidFill>
                  <a:srgbClr val="FFFFFF"/>
                </a:solidFill>
              </a14:hiddenFill>
            </a:ext>
          </a:extLst>
        </p:spPr>
      </p:pic>
      <p:sp>
        <p:nvSpPr>
          <p:cNvPr id="2063" name="Rectangle 2062">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olorful cubes on a black background&#10;&#10;Description automatically generated">
            <a:extLst>
              <a:ext uri="{FF2B5EF4-FFF2-40B4-BE49-F238E27FC236}">
                <a16:creationId xmlns:a16="http://schemas.microsoft.com/office/drawing/2014/main" id="{EFE46EBA-E25B-7FEC-CBC9-A5671FC663CF}"/>
              </a:ext>
            </a:extLst>
          </p:cNvPr>
          <p:cNvPicPr>
            <a:picLocks noChangeAspect="1"/>
          </p:cNvPicPr>
          <p:nvPr/>
        </p:nvPicPr>
        <p:blipFill>
          <a:blip r:embed="rId4"/>
          <a:stretch>
            <a:fillRect/>
          </a:stretch>
        </p:blipFill>
        <p:spPr>
          <a:xfrm>
            <a:off x="4490398" y="501607"/>
            <a:ext cx="1270000" cy="1270000"/>
          </a:xfrm>
          <a:prstGeom prst="rect">
            <a:avLst/>
          </a:prstGeom>
        </p:spPr>
      </p:pic>
    </p:spTree>
    <p:extLst>
      <p:ext uri="{BB962C8B-B14F-4D97-AF65-F5344CB8AC3E}">
        <p14:creationId xmlns:p14="http://schemas.microsoft.com/office/powerpoint/2010/main" val="22062492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C866273-76A1-61FC-95FB-2336D4C81684}"/>
              </a:ext>
            </a:extLst>
          </p:cNvPr>
          <p:cNvSpPr>
            <a:spLocks noGrp="1"/>
          </p:cNvSpPr>
          <p:nvPr>
            <p:ph idx="1"/>
          </p:nvPr>
        </p:nvSpPr>
        <p:spPr>
          <a:xfrm>
            <a:off x="838200" y="3146400"/>
            <a:ext cx="4391024" cy="2454300"/>
          </a:xfrm>
        </p:spPr>
        <p:txBody>
          <a:bodyPr>
            <a:normAutofit/>
          </a:bodyPr>
          <a:lstStyle/>
          <a:p>
            <a:r>
              <a:rPr lang="en-GB" sz="1700" b="1" i="0" u="none" strike="noStrike" dirty="0">
                <a:solidFill>
                  <a:schemeClr val="bg1">
                    <a:alpha val="80000"/>
                  </a:schemeClr>
                </a:solidFill>
                <a:effectLst/>
              </a:rPr>
              <a:t>Scratch</a:t>
            </a:r>
            <a:r>
              <a:rPr lang="en-GB" sz="1700" b="0" i="0" u="none" strike="noStrike" dirty="0">
                <a:solidFill>
                  <a:schemeClr val="bg1">
                    <a:alpha val="80000"/>
                  </a:schemeClr>
                </a:solidFill>
                <a:effectLst/>
                <a:latin typeface="-webkit-standard"/>
              </a:rPr>
              <a:t> is a free, visual programming language developed by MIT Media Lab that enables children and beginners to create interactive stories, games, and animations. Users program by snapping together blocks of code, making it an intuitive way to learn the basics of coding and logic. Scratch supports a community where users can share their projects and get feedback</a:t>
            </a:r>
            <a:endParaRPr lang="en-RO" sz="1700" dirty="0">
              <a:solidFill>
                <a:schemeClr val="bg1">
                  <a:alpha val="80000"/>
                </a:schemeClr>
              </a:solidFill>
            </a:endParaRPr>
          </a:p>
        </p:txBody>
      </p:sp>
      <p:grpSp>
        <p:nvGrpSpPr>
          <p:cNvPr id="3081" name="Group 3080">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3082" name="Group 3081">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3086" name="Freeform: Shape 3085">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87" name="Freeform: Shape 3086">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083" name="Group 3082">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3084" name="Freeform: Shape 3083">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85" name="Freeform: Shape 3084">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3074" name="Picture 2" descr="Getting started with Scratch | Scratch | Coding projects for kids and teens">
            <a:extLst>
              <a:ext uri="{FF2B5EF4-FFF2-40B4-BE49-F238E27FC236}">
                <a16:creationId xmlns:a16="http://schemas.microsoft.com/office/drawing/2014/main" id="{91703265-80EA-7E6B-6F1B-5E43F5A3276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41932" y="1525782"/>
            <a:ext cx="4369112" cy="27134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9E9CB26-8395-CEBF-3A02-389BCA91F52C}"/>
              </a:ext>
            </a:extLst>
          </p:cNvPr>
          <p:cNvPicPr>
            <a:picLocks noChangeAspect="1"/>
          </p:cNvPicPr>
          <p:nvPr/>
        </p:nvPicPr>
        <p:blipFill>
          <a:blip r:embed="rId4"/>
          <a:stretch>
            <a:fillRect/>
          </a:stretch>
        </p:blipFill>
        <p:spPr>
          <a:xfrm>
            <a:off x="1084251" y="1551766"/>
            <a:ext cx="3158975" cy="1769026"/>
          </a:xfrm>
          <a:prstGeom prst="rect">
            <a:avLst/>
          </a:prstGeom>
        </p:spPr>
      </p:pic>
      <p:sp>
        <p:nvSpPr>
          <p:cNvPr id="6" name="Title 5">
            <a:extLst>
              <a:ext uri="{FF2B5EF4-FFF2-40B4-BE49-F238E27FC236}">
                <a16:creationId xmlns:a16="http://schemas.microsoft.com/office/drawing/2014/main" id="{0F156A7C-42F8-4A1B-41E4-19179B133FB6}"/>
              </a:ext>
            </a:extLst>
          </p:cNvPr>
          <p:cNvSpPr>
            <a:spLocks noGrp="1"/>
          </p:cNvSpPr>
          <p:nvPr>
            <p:ph type="title"/>
          </p:nvPr>
        </p:nvSpPr>
        <p:spPr/>
        <p:txBody>
          <a:bodyPr/>
          <a:lstStyle/>
          <a:p>
            <a:endParaRPr lang="en-RO"/>
          </a:p>
        </p:txBody>
      </p:sp>
    </p:spTree>
    <p:extLst>
      <p:ext uri="{BB962C8B-B14F-4D97-AF65-F5344CB8AC3E}">
        <p14:creationId xmlns:p14="http://schemas.microsoft.com/office/powerpoint/2010/main" val="41328527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5" name="Rectangle 4114">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49E632-FECB-C485-F05C-5B1255DF73B6}"/>
              </a:ext>
            </a:extLst>
          </p:cNvPr>
          <p:cNvSpPr>
            <a:spLocks noGrp="1"/>
          </p:cNvSpPr>
          <p:nvPr>
            <p:ph idx="1"/>
          </p:nvPr>
        </p:nvSpPr>
        <p:spPr>
          <a:xfrm>
            <a:off x="838201" y="3146400"/>
            <a:ext cx="4394200" cy="2454300"/>
          </a:xfrm>
        </p:spPr>
        <p:txBody>
          <a:bodyPr>
            <a:normAutofit/>
          </a:bodyPr>
          <a:lstStyle/>
          <a:p>
            <a:r>
              <a:rPr lang="en-GB" sz="1700" b="1" i="0" u="none" strike="noStrike">
                <a:solidFill>
                  <a:schemeClr val="bg1">
                    <a:alpha val="80000"/>
                  </a:schemeClr>
                </a:solidFill>
                <a:effectLst/>
              </a:rPr>
              <a:t>Blockly</a:t>
            </a:r>
            <a:r>
              <a:rPr lang="en-GB" sz="1700" b="0" i="0" u="none" strike="noStrike">
                <a:solidFill>
                  <a:schemeClr val="bg1">
                    <a:alpha val="80000"/>
                  </a:schemeClr>
                </a:solidFill>
                <a:effectLst/>
              </a:rPr>
              <a:t>: Blockly is a visual programming editor developed by Google, designed to teach coding concepts through a block-based interface. Users drag and snap blocks together to build programs, making it an accessible way for beginners to learn the logic and structure of coding without needing to write actual code.</a:t>
            </a:r>
            <a:endParaRPr lang="en-RO" sz="1700">
              <a:solidFill>
                <a:schemeClr val="bg1">
                  <a:alpha val="80000"/>
                </a:schemeClr>
              </a:solidFill>
            </a:endParaRPr>
          </a:p>
        </p:txBody>
      </p:sp>
      <p:pic>
        <p:nvPicPr>
          <p:cNvPr id="4100" name="Picture 4" descr="Blockly - Wikipedia">
            <a:extLst>
              <a:ext uri="{FF2B5EF4-FFF2-40B4-BE49-F238E27FC236}">
                <a16:creationId xmlns:a16="http://schemas.microsoft.com/office/drawing/2014/main" id="{ABF416EF-6A1E-9D3F-2FB2-F40E1C16AD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43"/>
          <a:stretch/>
        </p:blipFill>
        <p:spPr bwMode="auto">
          <a:xfrm>
            <a:off x="5814060" y="2"/>
            <a:ext cx="6377940" cy="3333749"/>
          </a:xfrm>
          <a:custGeom>
            <a:avLst/>
            <a:gdLst/>
            <a:ahLst/>
            <a:cxnLst/>
            <a:rect l="l" t="t" r="r" b="b"/>
            <a:pathLst>
              <a:path w="6377940" h="3333749">
                <a:moveTo>
                  <a:pt x="0" y="0"/>
                </a:moveTo>
                <a:lnTo>
                  <a:pt x="6377940" y="0"/>
                </a:lnTo>
                <a:lnTo>
                  <a:pt x="6377940" y="3333749"/>
                </a:lnTo>
                <a:lnTo>
                  <a:pt x="174585" y="3333749"/>
                </a:lnTo>
                <a:lnTo>
                  <a:pt x="0" y="2202180"/>
                </a:lnTo>
                <a:close/>
              </a:path>
            </a:pathLst>
          </a:custGeom>
          <a:noFill/>
          <a:extLst>
            <a:ext uri="{909E8E84-426E-40DD-AFC4-6F175D3DCCD1}">
              <a14:hiddenFill xmlns:a14="http://schemas.microsoft.com/office/drawing/2010/main">
                <a:solidFill>
                  <a:srgbClr val="FFFFFF"/>
                </a:solidFill>
              </a14:hiddenFill>
            </a:ext>
          </a:extLst>
        </p:spPr>
      </p:pic>
      <p:pic>
        <p:nvPicPr>
          <p:cNvPr id="4102" name="Picture 6" descr="Blockly graphical skill building - Furhat Developer Docs">
            <a:extLst>
              <a:ext uri="{FF2B5EF4-FFF2-40B4-BE49-F238E27FC236}">
                <a16:creationId xmlns:a16="http://schemas.microsoft.com/office/drawing/2014/main" id="{19ED9500-79AE-2483-FB63-2D5F4B2EB3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344" b="2"/>
          <a:stretch/>
        </p:blipFill>
        <p:spPr bwMode="auto">
          <a:xfrm>
            <a:off x="5814060" y="3524252"/>
            <a:ext cx="6377940" cy="3333748"/>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a:noFill/>
          <a:extLst>
            <a:ext uri="{909E8E84-426E-40DD-AFC4-6F175D3DCCD1}">
              <a14:hiddenFill xmlns:a14="http://schemas.microsoft.com/office/drawing/2010/main">
                <a:solidFill>
                  <a:srgbClr val="FFFFFF"/>
                </a:solidFill>
              </a14:hiddenFill>
            </a:ext>
          </a:extLst>
        </p:spPr>
      </p:pic>
      <p:grpSp>
        <p:nvGrpSpPr>
          <p:cNvPr id="4116" name="Group 4115">
            <a:extLst>
              <a:ext uri="{FF2B5EF4-FFF2-40B4-BE49-F238E27FC236}">
                <a16:creationId xmlns:a16="http://schemas.microsoft.com/office/drawing/2014/main" id="{364A290D-B7BC-40B4-AB97-0C801BCCE2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8" y="544"/>
            <a:ext cx="874716" cy="6857455"/>
            <a:chOff x="5632358" y="544"/>
            <a:chExt cx="874716" cy="6857455"/>
          </a:xfrm>
        </p:grpSpPr>
        <p:sp>
          <p:nvSpPr>
            <p:cNvPr id="4110" name="Freeform: Shape 4109">
              <a:extLst>
                <a:ext uri="{FF2B5EF4-FFF2-40B4-BE49-F238E27FC236}">
                  <a16:creationId xmlns:a16="http://schemas.microsoft.com/office/drawing/2014/main" id="{3C60D1EB-842B-4027-9728-E57314926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a:outerShdw blurRad="381000" dist="152400" dir="108000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17" name="Freeform: Shape 4110">
              <a:extLst>
                <a:ext uri="{FF2B5EF4-FFF2-40B4-BE49-F238E27FC236}">
                  <a16:creationId xmlns:a16="http://schemas.microsoft.com/office/drawing/2014/main" id="{44E103E5-C039-4EA4-843B-AD566B5C96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Picture 4" descr="A black background with grey text&#10;&#10;Description automatically generated">
            <a:extLst>
              <a:ext uri="{FF2B5EF4-FFF2-40B4-BE49-F238E27FC236}">
                <a16:creationId xmlns:a16="http://schemas.microsoft.com/office/drawing/2014/main" id="{445D657E-3DEB-308A-66BB-E8E47270093C}"/>
              </a:ext>
            </a:extLst>
          </p:cNvPr>
          <p:cNvPicPr>
            <a:picLocks noChangeAspect="1"/>
          </p:cNvPicPr>
          <p:nvPr/>
        </p:nvPicPr>
        <p:blipFill>
          <a:blip r:embed="rId5"/>
          <a:stretch>
            <a:fillRect/>
          </a:stretch>
        </p:blipFill>
        <p:spPr>
          <a:xfrm>
            <a:off x="1009393" y="1617255"/>
            <a:ext cx="4203864" cy="1602578"/>
          </a:xfrm>
          <a:prstGeom prst="rect">
            <a:avLst/>
          </a:prstGeom>
        </p:spPr>
      </p:pic>
      <p:sp>
        <p:nvSpPr>
          <p:cNvPr id="7" name="Title 6">
            <a:extLst>
              <a:ext uri="{FF2B5EF4-FFF2-40B4-BE49-F238E27FC236}">
                <a16:creationId xmlns:a16="http://schemas.microsoft.com/office/drawing/2014/main" id="{59300240-63F0-37AC-FD22-47A1769E1ABA}"/>
              </a:ext>
            </a:extLst>
          </p:cNvPr>
          <p:cNvSpPr>
            <a:spLocks noGrp="1"/>
          </p:cNvSpPr>
          <p:nvPr>
            <p:ph type="title"/>
          </p:nvPr>
        </p:nvSpPr>
        <p:spPr/>
        <p:txBody>
          <a:bodyPr/>
          <a:lstStyle/>
          <a:p>
            <a:endParaRPr lang="en-RO"/>
          </a:p>
        </p:txBody>
      </p:sp>
    </p:spTree>
    <p:extLst>
      <p:ext uri="{BB962C8B-B14F-4D97-AF65-F5344CB8AC3E}">
        <p14:creationId xmlns:p14="http://schemas.microsoft.com/office/powerpoint/2010/main" val="41582749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1" name="Rectangle 5130">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6" name="Picture 6" descr="CodeMonkey's Challenge Builder | CodeMonkey">
            <a:extLst>
              <a:ext uri="{FF2B5EF4-FFF2-40B4-BE49-F238E27FC236}">
                <a16:creationId xmlns:a16="http://schemas.microsoft.com/office/drawing/2014/main" id="{34F00A57-CBE0-B3D7-4C1D-1928008803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148" r="22416" b="2"/>
          <a:stretch/>
        </p:blipFill>
        <p:spPr bwMode="auto">
          <a:xfrm>
            <a:off x="20" y="11"/>
            <a:ext cx="4000480"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a:noFill/>
          <a:extLst>
            <a:ext uri="{909E8E84-426E-40DD-AFC4-6F175D3DCCD1}">
              <a14:hiddenFill xmlns:a14="http://schemas.microsoft.com/office/drawing/2010/main">
                <a:solidFill>
                  <a:srgbClr val="FFFFFF"/>
                </a:solidFill>
              </a14:hiddenFill>
            </a:ext>
          </a:extLst>
        </p:spPr>
      </p:pic>
      <p:pic>
        <p:nvPicPr>
          <p:cNvPr id="5124" name="Picture 4" descr="CodeMonkey History 101 | CodeMonkey">
            <a:extLst>
              <a:ext uri="{FF2B5EF4-FFF2-40B4-BE49-F238E27FC236}">
                <a16:creationId xmlns:a16="http://schemas.microsoft.com/office/drawing/2014/main" id="{8B8183B4-B8DC-EAB2-A728-5263BA82AA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050" r="19021" b="-1"/>
          <a:stretch/>
        </p:blipFill>
        <p:spPr bwMode="auto">
          <a:xfrm>
            <a:off x="4191002" y="11"/>
            <a:ext cx="3809998"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a:noFill/>
          <a:extLst>
            <a:ext uri="{909E8E84-426E-40DD-AFC4-6F175D3DCCD1}">
              <a14:hiddenFill xmlns:a14="http://schemas.microsoft.com/office/drawing/2010/main">
                <a:solidFill>
                  <a:srgbClr val="FFFFFF"/>
                </a:solidFill>
              </a14:hiddenFill>
            </a:ext>
          </a:extLst>
        </p:spPr>
      </p:pic>
      <p:pic>
        <p:nvPicPr>
          <p:cNvPr id="5122" name="Picture 2" descr="CodeMonkey Jr | CodeMonkey">
            <a:extLst>
              <a:ext uri="{FF2B5EF4-FFF2-40B4-BE49-F238E27FC236}">
                <a16:creationId xmlns:a16="http://schemas.microsoft.com/office/drawing/2014/main" id="{47044ABF-0B40-3FA5-6EBE-812132E821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4728" r="10517"/>
          <a:stretch/>
        </p:blipFill>
        <p:spPr bwMode="auto">
          <a:xfrm>
            <a:off x="8191500" y="0"/>
            <a:ext cx="4000500"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a:noFill/>
          <a:extLst>
            <a:ext uri="{909E8E84-426E-40DD-AFC4-6F175D3DCCD1}">
              <a14:hiddenFill xmlns:a14="http://schemas.microsoft.com/office/drawing/2010/main">
                <a:solidFill>
                  <a:srgbClr val="FFFFFF"/>
                </a:solidFill>
              </a14:hiddenFill>
            </a:ext>
          </a:extLst>
        </p:spPr>
      </p:pic>
      <p:grpSp>
        <p:nvGrpSpPr>
          <p:cNvPr id="5133" name="Group 5132">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5134" name="Freeform: Shape 5133">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35" name="Freeform: Shape 5134">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88F9D3FC-65CC-4EC4-AADA-AF84C6AB7205}"/>
              </a:ext>
            </a:extLst>
          </p:cNvPr>
          <p:cNvSpPr>
            <a:spLocks noGrp="1"/>
          </p:cNvSpPr>
          <p:nvPr>
            <p:ph idx="1"/>
          </p:nvPr>
        </p:nvSpPr>
        <p:spPr>
          <a:xfrm>
            <a:off x="5664200" y="4766267"/>
            <a:ext cx="6099709" cy="2091722"/>
          </a:xfrm>
        </p:spPr>
        <p:txBody>
          <a:bodyPr>
            <a:normAutofit/>
          </a:bodyPr>
          <a:lstStyle/>
          <a:p>
            <a:r>
              <a:rPr lang="en-GB" sz="1800" dirty="0" err="1">
                <a:solidFill>
                  <a:schemeClr val="bg1">
                    <a:alpha val="80000"/>
                  </a:schemeClr>
                </a:solidFill>
                <a:latin typeface="Bahnschrift" panose="020B0502040204020203" pitchFamily="34" charset="0"/>
              </a:rPr>
              <a:t>CodeMonkey</a:t>
            </a:r>
            <a:r>
              <a:rPr lang="en-GB" sz="1800" dirty="0">
                <a:solidFill>
                  <a:schemeClr val="bg1">
                    <a:alpha val="80000"/>
                  </a:schemeClr>
                </a:solidFill>
                <a:latin typeface="Bahnschrift" panose="020B0502040204020203" pitchFamily="34" charset="0"/>
              </a:rPr>
              <a:t> is an educational platform that teaches coding through fun, game-based challenges. Players help a monkey collect bananas by writing code, learning programming concepts such as loops, variables, and functions in a playful and engaging way. It's suitable for children and beginners who want to start coding.</a:t>
            </a:r>
            <a:endParaRPr lang="en-RO" sz="1800" dirty="0">
              <a:solidFill>
                <a:schemeClr val="bg1">
                  <a:alpha val="80000"/>
                </a:schemeClr>
              </a:solidFill>
              <a:latin typeface="Bahnschrift" panose="020B0502040204020203" pitchFamily="34" charset="0"/>
            </a:endParaRPr>
          </a:p>
        </p:txBody>
      </p:sp>
      <p:pic>
        <p:nvPicPr>
          <p:cNvPr id="8" name="Picture 7" descr="A cartoon monkey with text&#10;&#10;Description automatically generated">
            <a:extLst>
              <a:ext uri="{FF2B5EF4-FFF2-40B4-BE49-F238E27FC236}">
                <a16:creationId xmlns:a16="http://schemas.microsoft.com/office/drawing/2014/main" id="{92E5117C-7296-A35F-F832-7064B25B1709}"/>
              </a:ext>
            </a:extLst>
          </p:cNvPr>
          <p:cNvPicPr>
            <a:picLocks noChangeAspect="1"/>
          </p:cNvPicPr>
          <p:nvPr/>
        </p:nvPicPr>
        <p:blipFill>
          <a:blip r:embed="rId6"/>
          <a:stretch>
            <a:fillRect/>
          </a:stretch>
        </p:blipFill>
        <p:spPr>
          <a:xfrm>
            <a:off x="1625317" y="4507637"/>
            <a:ext cx="2845594" cy="1336041"/>
          </a:xfrm>
          <a:prstGeom prst="rect">
            <a:avLst/>
          </a:prstGeom>
        </p:spPr>
      </p:pic>
    </p:spTree>
    <p:extLst>
      <p:ext uri="{BB962C8B-B14F-4D97-AF65-F5344CB8AC3E}">
        <p14:creationId xmlns:p14="http://schemas.microsoft.com/office/powerpoint/2010/main" val="27212896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3" name="Rectangle 6152">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B2691A07-FEEA-CE20-1D75-C7A1601E9BE6}"/>
              </a:ext>
            </a:extLst>
          </p:cNvPr>
          <p:cNvSpPr>
            <a:spLocks noGrp="1"/>
          </p:cNvSpPr>
          <p:nvPr>
            <p:ph type="title"/>
          </p:nvPr>
        </p:nvSpPr>
        <p:spPr>
          <a:xfrm>
            <a:off x="2008675" y="505962"/>
            <a:ext cx="4800600" cy="1325563"/>
          </a:xfrm>
        </p:spPr>
        <p:txBody>
          <a:bodyPr anchor="b">
            <a:normAutofit/>
          </a:bodyPr>
          <a:lstStyle/>
          <a:p>
            <a:r>
              <a:rPr lang="en-GB" dirty="0" err="1">
                <a:solidFill>
                  <a:schemeClr val="bg1"/>
                </a:solidFill>
                <a:latin typeface="Modern Love" pitchFamily="82" charset="0"/>
              </a:rPr>
              <a:t>LightBot</a:t>
            </a:r>
            <a:endParaRPr lang="en-RO" dirty="0">
              <a:solidFill>
                <a:schemeClr val="bg1"/>
              </a:solidFill>
              <a:latin typeface="Modern Love" pitchFamily="82" charset="0"/>
            </a:endParaRPr>
          </a:p>
        </p:txBody>
      </p:sp>
      <p:cxnSp>
        <p:nvCxnSpPr>
          <p:cNvPr id="6155" name="Straight Connector 6154">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CC311A5-AA71-2AF5-F434-B540ED56EFDF}"/>
              </a:ext>
            </a:extLst>
          </p:cNvPr>
          <p:cNvSpPr>
            <a:spLocks noGrp="1"/>
          </p:cNvSpPr>
          <p:nvPr>
            <p:ph idx="1"/>
          </p:nvPr>
        </p:nvSpPr>
        <p:spPr>
          <a:xfrm>
            <a:off x="1295400" y="2288833"/>
            <a:ext cx="4800600" cy="3711571"/>
          </a:xfrm>
        </p:spPr>
        <p:txBody>
          <a:bodyPr>
            <a:normAutofit/>
          </a:bodyPr>
          <a:lstStyle/>
          <a:p>
            <a:r>
              <a:rPr lang="en-GB" sz="2000" b="0" i="0" u="none" strike="noStrike" dirty="0" err="1">
                <a:solidFill>
                  <a:schemeClr val="bg1"/>
                </a:solidFill>
                <a:effectLst/>
                <a:latin typeface="-webkit-standard"/>
              </a:rPr>
              <a:t>LightBot</a:t>
            </a:r>
            <a:r>
              <a:rPr lang="en-GB" sz="2000" b="0" i="0" u="none" strike="noStrike" dirty="0">
                <a:solidFill>
                  <a:schemeClr val="bg1"/>
                </a:solidFill>
                <a:effectLst/>
                <a:latin typeface="-webkit-standard"/>
              </a:rPr>
              <a:t> is a puzzle game that introduces players to programming principles. Users guide a robot through mazes by setting commands in a sequence, learning about procedures, loops, and conditionals in a hands-on manner. It's an excellent tool for kids to develop problem-solving skills and understand basic coding concepts.</a:t>
            </a:r>
            <a:endParaRPr lang="en-RO" sz="2000" dirty="0">
              <a:solidFill>
                <a:schemeClr val="bg1"/>
              </a:solidFill>
            </a:endParaRPr>
          </a:p>
        </p:txBody>
      </p:sp>
      <p:pic>
        <p:nvPicPr>
          <p:cNvPr id="6146" name="Picture 2" descr="LightBot">
            <a:extLst>
              <a:ext uri="{FF2B5EF4-FFF2-40B4-BE49-F238E27FC236}">
                <a16:creationId xmlns:a16="http://schemas.microsoft.com/office/drawing/2014/main" id="{04C851AE-8CA9-17B4-2F77-BF0CAEAF27E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45193" y="728277"/>
            <a:ext cx="3588640" cy="2067803"/>
          </a:xfrm>
          <a:prstGeom prst="rect">
            <a:avLst/>
          </a:prstGeom>
          <a:noFill/>
          <a:extLst>
            <a:ext uri="{909E8E84-426E-40DD-AFC4-6F175D3DCCD1}">
              <a14:hiddenFill xmlns:a14="http://schemas.microsoft.com/office/drawing/2010/main">
                <a:solidFill>
                  <a:srgbClr val="FFFFFF"/>
                </a:solidFill>
              </a14:hiddenFill>
            </a:ext>
          </a:extLst>
        </p:spPr>
      </p:pic>
      <p:sp>
        <p:nvSpPr>
          <p:cNvPr id="6157" name="Rectangle 6156">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a:extLst>
              <a:ext uri="{FF2B5EF4-FFF2-40B4-BE49-F238E27FC236}">
                <a16:creationId xmlns:a16="http://schemas.microsoft.com/office/drawing/2014/main" id="{82554C6D-F622-2256-E313-F660D94F62D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38661" y="4187871"/>
            <a:ext cx="3588640" cy="1869323"/>
          </a:xfrm>
          <a:prstGeom prst="rect">
            <a:avLst/>
          </a:prstGeom>
          <a:noFill/>
          <a:extLst>
            <a:ext uri="{909E8E84-426E-40DD-AFC4-6F175D3DCCD1}">
              <a14:hiddenFill xmlns:a14="http://schemas.microsoft.com/office/drawing/2010/main">
                <a:solidFill>
                  <a:srgbClr val="FFFFFF"/>
                </a:solidFill>
              </a14:hiddenFill>
            </a:ext>
          </a:extLst>
        </p:spPr>
      </p:pic>
      <p:sp>
        <p:nvSpPr>
          <p:cNvPr id="6159" name="Rectangle 6158">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artoon image of a group of circles&#10;&#10;Description automatically generated with medium confidence">
            <a:extLst>
              <a:ext uri="{FF2B5EF4-FFF2-40B4-BE49-F238E27FC236}">
                <a16:creationId xmlns:a16="http://schemas.microsoft.com/office/drawing/2014/main" id="{3165ACDB-2985-973A-69E7-902B93E14A05}"/>
              </a:ext>
            </a:extLst>
          </p:cNvPr>
          <p:cNvPicPr>
            <a:picLocks noChangeAspect="1"/>
          </p:cNvPicPr>
          <p:nvPr/>
        </p:nvPicPr>
        <p:blipFill>
          <a:blip r:embed="rId4"/>
          <a:stretch>
            <a:fillRect/>
          </a:stretch>
        </p:blipFill>
        <p:spPr>
          <a:xfrm>
            <a:off x="320867" y="700777"/>
            <a:ext cx="1638300" cy="1231900"/>
          </a:xfrm>
          <a:prstGeom prst="rect">
            <a:avLst/>
          </a:prstGeom>
        </p:spPr>
      </p:pic>
    </p:spTree>
    <p:extLst>
      <p:ext uri="{BB962C8B-B14F-4D97-AF65-F5344CB8AC3E}">
        <p14:creationId xmlns:p14="http://schemas.microsoft.com/office/powerpoint/2010/main" val="4314109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7" name="Rectangle 7176">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E77C25A-3A01-6C21-45CA-E75D5A757461}"/>
              </a:ext>
            </a:extLst>
          </p:cNvPr>
          <p:cNvSpPr>
            <a:spLocks noGrp="1"/>
          </p:cNvSpPr>
          <p:nvPr>
            <p:ph type="title"/>
          </p:nvPr>
        </p:nvSpPr>
        <p:spPr>
          <a:xfrm>
            <a:off x="6477270" y="898137"/>
            <a:ext cx="4974771" cy="873986"/>
          </a:xfrm>
        </p:spPr>
        <p:txBody>
          <a:bodyPr anchor="b">
            <a:normAutofit/>
          </a:bodyPr>
          <a:lstStyle/>
          <a:p>
            <a:r>
              <a:rPr lang="en-RO" sz="3600" dirty="0">
                <a:solidFill>
                  <a:schemeClr val="bg1"/>
                </a:solidFill>
                <a:latin typeface="Modern Love" pitchFamily="82" charset="0"/>
              </a:rPr>
              <a:t>Mimo</a:t>
            </a:r>
          </a:p>
        </p:txBody>
      </p:sp>
      <p:sp>
        <p:nvSpPr>
          <p:cNvPr id="3" name="Content Placeholder 2">
            <a:extLst>
              <a:ext uri="{FF2B5EF4-FFF2-40B4-BE49-F238E27FC236}">
                <a16:creationId xmlns:a16="http://schemas.microsoft.com/office/drawing/2014/main" id="{AD9B07E3-2134-F631-F9BB-3EA75EEE58EB}"/>
              </a:ext>
            </a:extLst>
          </p:cNvPr>
          <p:cNvSpPr>
            <a:spLocks noGrp="1"/>
          </p:cNvSpPr>
          <p:nvPr>
            <p:ph idx="1"/>
          </p:nvPr>
        </p:nvSpPr>
        <p:spPr>
          <a:xfrm>
            <a:off x="6477270" y="1958550"/>
            <a:ext cx="4974771" cy="4261275"/>
          </a:xfrm>
        </p:spPr>
        <p:txBody>
          <a:bodyPr anchor="t">
            <a:normAutofit/>
          </a:bodyPr>
          <a:lstStyle/>
          <a:p>
            <a:r>
              <a:rPr lang="en-GB" sz="2400">
                <a:solidFill>
                  <a:schemeClr val="bg1"/>
                </a:solidFill>
              </a:rPr>
              <a:t>Mimo is a mobile app that offers interactive lessons on various programming languages and topics. It covers everything from basic coding to web development and data science, making learning fun and accessible. With bite-sized exercises and real-world projects, Mimo is great for anyone looking to learn coding on the go.</a:t>
            </a:r>
            <a:endParaRPr lang="en-RO" sz="2400">
              <a:solidFill>
                <a:schemeClr val="bg1"/>
              </a:solidFill>
            </a:endParaRPr>
          </a:p>
        </p:txBody>
      </p:sp>
      <p:grpSp>
        <p:nvGrpSpPr>
          <p:cNvPr id="7179" name="Group 7178">
            <a:extLst>
              <a:ext uri="{FF2B5EF4-FFF2-40B4-BE49-F238E27FC236}">
                <a16:creationId xmlns:a16="http://schemas.microsoft.com/office/drawing/2014/main" id="{732A444C-81CA-4D10-998B-529CE31D35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6008" y="348973"/>
            <a:ext cx="4945999" cy="6036681"/>
            <a:chOff x="1674895" y="1345036"/>
            <a:chExt cx="5428610" cy="4210939"/>
          </a:xfrm>
        </p:grpSpPr>
        <p:sp>
          <p:nvSpPr>
            <p:cNvPr id="7180" name="Rectangle 7179">
              <a:extLst>
                <a:ext uri="{FF2B5EF4-FFF2-40B4-BE49-F238E27FC236}">
                  <a16:creationId xmlns:a16="http://schemas.microsoft.com/office/drawing/2014/main" id="{A66CC0ED-7D4E-4CE4-A15A-A6FF507AE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1" name="Rectangle 7180">
              <a:extLst>
                <a:ext uri="{FF2B5EF4-FFF2-40B4-BE49-F238E27FC236}">
                  <a16:creationId xmlns:a16="http://schemas.microsoft.com/office/drawing/2014/main" id="{56042E25-B074-48D7-9694-5C9527108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83" name="Rectangle 7182">
            <a:extLst>
              <a:ext uri="{FF2B5EF4-FFF2-40B4-BE49-F238E27FC236}">
                <a16:creationId xmlns:a16="http://schemas.microsoft.com/office/drawing/2014/main" id="{24F61E28-F51E-44F9-B827-A32BAAABD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232747"/>
            <a:ext cx="4945999" cy="603668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Learn to Code with Mimo: Python, JavaScript, HTML, CSS, and More">
            <a:extLst>
              <a:ext uri="{FF2B5EF4-FFF2-40B4-BE49-F238E27FC236}">
                <a16:creationId xmlns:a16="http://schemas.microsoft.com/office/drawing/2014/main" id="{D301D7BC-B87C-EF5A-63CB-87F3B9F5332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64602" y="643023"/>
            <a:ext cx="3519189" cy="2415384"/>
          </a:xfrm>
          <a:prstGeom prst="rect">
            <a:avLst/>
          </a:prstGeom>
          <a:noFill/>
          <a:extLst>
            <a:ext uri="{909E8E84-426E-40DD-AFC4-6F175D3DCCD1}">
              <a14:hiddenFill xmlns:a14="http://schemas.microsoft.com/office/drawing/2010/main">
                <a:solidFill>
                  <a:srgbClr val="FFFFFF"/>
                </a:solidFill>
              </a14:hiddenFill>
            </a:ext>
          </a:extLst>
        </p:spPr>
      </p:pic>
      <p:grpSp>
        <p:nvGrpSpPr>
          <p:cNvPr id="7185" name="Graphic 4">
            <a:extLst>
              <a:ext uri="{FF2B5EF4-FFF2-40B4-BE49-F238E27FC236}">
                <a16:creationId xmlns:a16="http://schemas.microsoft.com/office/drawing/2014/main" id="{57CD476F-4071-4E06-BD94-582AC00926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73349" y="210930"/>
            <a:ext cx="849365" cy="849366"/>
            <a:chOff x="5829300" y="3162300"/>
            <a:chExt cx="532256" cy="532257"/>
          </a:xfrm>
          <a:solidFill>
            <a:schemeClr val="bg1"/>
          </a:solidFill>
        </p:grpSpPr>
        <p:sp>
          <p:nvSpPr>
            <p:cNvPr id="7186" name="Freeform: Shape 7185">
              <a:extLst>
                <a:ext uri="{FF2B5EF4-FFF2-40B4-BE49-F238E27FC236}">
                  <a16:creationId xmlns:a16="http://schemas.microsoft.com/office/drawing/2014/main" id="{7B6A3560-202E-47CB-A0A4-7BAA40CED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7187" name="Freeform: Shape 7186">
              <a:extLst>
                <a:ext uri="{FF2B5EF4-FFF2-40B4-BE49-F238E27FC236}">
                  <a16:creationId xmlns:a16="http://schemas.microsoft.com/office/drawing/2014/main" id="{8DCE699C-0879-4B2A-BD24-CE9CB03F0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7188" name="Freeform: Shape 7187">
              <a:extLst>
                <a:ext uri="{FF2B5EF4-FFF2-40B4-BE49-F238E27FC236}">
                  <a16:creationId xmlns:a16="http://schemas.microsoft.com/office/drawing/2014/main" id="{739C6C48-4048-472B-9200-BA3467DDB1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dirty="0"/>
            </a:p>
          </p:txBody>
        </p:sp>
        <p:sp>
          <p:nvSpPr>
            <p:cNvPr id="7189" name="Freeform: Shape 7188">
              <a:extLst>
                <a:ext uri="{FF2B5EF4-FFF2-40B4-BE49-F238E27FC236}">
                  <a16:creationId xmlns:a16="http://schemas.microsoft.com/office/drawing/2014/main" id="{DBE535A2-9A69-4D86-98B9-4606364B7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7190" name="Freeform: Shape 7189">
              <a:extLst>
                <a:ext uri="{FF2B5EF4-FFF2-40B4-BE49-F238E27FC236}">
                  <a16:creationId xmlns:a16="http://schemas.microsoft.com/office/drawing/2014/main" id="{6D38EB57-352E-48E7-9482-1AEA73843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7191" name="Freeform: Shape 7190">
              <a:extLst>
                <a:ext uri="{FF2B5EF4-FFF2-40B4-BE49-F238E27FC236}">
                  <a16:creationId xmlns:a16="http://schemas.microsoft.com/office/drawing/2014/main" id="{D18EEB6E-44FD-4775-9179-950DB8C3D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7192" name="Freeform: Shape 7191">
              <a:extLst>
                <a:ext uri="{FF2B5EF4-FFF2-40B4-BE49-F238E27FC236}">
                  <a16:creationId xmlns:a16="http://schemas.microsoft.com/office/drawing/2014/main" id="{A93B6FB8-B03E-4FC7-AC61-9B1613A3C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7193" name="Freeform: Shape 7192">
              <a:extLst>
                <a:ext uri="{FF2B5EF4-FFF2-40B4-BE49-F238E27FC236}">
                  <a16:creationId xmlns:a16="http://schemas.microsoft.com/office/drawing/2014/main" id="{96E9617C-8511-4D9B-94C1-C84BFB7ED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7194" name="Freeform: Shape 7193">
              <a:extLst>
                <a:ext uri="{FF2B5EF4-FFF2-40B4-BE49-F238E27FC236}">
                  <a16:creationId xmlns:a16="http://schemas.microsoft.com/office/drawing/2014/main" id="{B076EA5A-A5A8-42A9-A0F7-ECECD999F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7195" name="Freeform: Shape 7194">
              <a:extLst>
                <a:ext uri="{FF2B5EF4-FFF2-40B4-BE49-F238E27FC236}">
                  <a16:creationId xmlns:a16="http://schemas.microsoft.com/office/drawing/2014/main" id="{55856DB2-44EF-413E-B792-EFF0409DE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7196" name="Freeform: Shape 7195">
              <a:extLst>
                <a:ext uri="{FF2B5EF4-FFF2-40B4-BE49-F238E27FC236}">
                  <a16:creationId xmlns:a16="http://schemas.microsoft.com/office/drawing/2014/main" id="{3E2C35C7-1280-4F14-9553-11374063EB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7197" name="Freeform: Shape 7196">
              <a:extLst>
                <a:ext uri="{FF2B5EF4-FFF2-40B4-BE49-F238E27FC236}">
                  <a16:creationId xmlns:a16="http://schemas.microsoft.com/office/drawing/2014/main" id="{A0376E68-4370-4BE5-917D-39794960D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7198" name="Freeform: Shape 7197">
              <a:extLst>
                <a:ext uri="{FF2B5EF4-FFF2-40B4-BE49-F238E27FC236}">
                  <a16:creationId xmlns:a16="http://schemas.microsoft.com/office/drawing/2014/main" id="{90D187E9-AB0A-480D-B60A-74F7F26FFA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pic>
        <p:nvPicPr>
          <p:cNvPr id="7172" name="Picture 4" descr="Learn Coding/Programming - APK Download for Android | Aptoide">
            <a:extLst>
              <a:ext uri="{FF2B5EF4-FFF2-40B4-BE49-F238E27FC236}">
                <a16:creationId xmlns:a16="http://schemas.microsoft.com/office/drawing/2014/main" id="{ACCE5608-1448-F0D4-F776-79A676B6C98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64602" y="3751768"/>
            <a:ext cx="3519189" cy="17212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white face with a smiling face&#10;&#10;Description automatically generated">
            <a:extLst>
              <a:ext uri="{FF2B5EF4-FFF2-40B4-BE49-F238E27FC236}">
                <a16:creationId xmlns:a16="http://schemas.microsoft.com/office/drawing/2014/main" id="{F05D13D7-7C16-FB7D-B262-C07D0362843C}"/>
              </a:ext>
            </a:extLst>
          </p:cNvPr>
          <p:cNvPicPr>
            <a:picLocks noChangeAspect="1"/>
          </p:cNvPicPr>
          <p:nvPr/>
        </p:nvPicPr>
        <p:blipFill>
          <a:blip r:embed="rId4"/>
          <a:stretch>
            <a:fillRect/>
          </a:stretch>
        </p:blipFill>
        <p:spPr>
          <a:xfrm>
            <a:off x="7645803" y="689724"/>
            <a:ext cx="1422400" cy="1422400"/>
          </a:xfrm>
          <a:prstGeom prst="rect">
            <a:avLst/>
          </a:prstGeom>
        </p:spPr>
      </p:pic>
    </p:spTree>
    <p:extLst>
      <p:ext uri="{BB962C8B-B14F-4D97-AF65-F5344CB8AC3E}">
        <p14:creationId xmlns:p14="http://schemas.microsoft.com/office/powerpoint/2010/main" val="14719567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01" name="Rectangle 8200">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3E062E1F-C83F-BF1D-11FC-1EF3F285A56F}"/>
              </a:ext>
            </a:extLst>
          </p:cNvPr>
          <p:cNvSpPr>
            <a:spLocks noGrp="1"/>
          </p:cNvSpPr>
          <p:nvPr>
            <p:ph type="title"/>
          </p:nvPr>
        </p:nvSpPr>
        <p:spPr>
          <a:xfrm>
            <a:off x="1631003" y="547885"/>
            <a:ext cx="4800600" cy="1325563"/>
          </a:xfrm>
        </p:spPr>
        <p:txBody>
          <a:bodyPr anchor="b">
            <a:normAutofit/>
          </a:bodyPr>
          <a:lstStyle/>
          <a:p>
            <a:r>
              <a:rPr lang="en-RO" dirty="0">
                <a:solidFill>
                  <a:schemeClr val="bg1"/>
                </a:solidFill>
                <a:latin typeface="Modern Love" pitchFamily="82" charset="0"/>
              </a:rPr>
              <a:t>Scratch Jr.</a:t>
            </a:r>
          </a:p>
        </p:txBody>
      </p:sp>
      <p:cxnSp>
        <p:nvCxnSpPr>
          <p:cNvPr id="8203" name="Straight Connector 8202">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D201B8F-9B54-4725-60E7-AE440C87822A}"/>
              </a:ext>
            </a:extLst>
          </p:cNvPr>
          <p:cNvSpPr>
            <a:spLocks noGrp="1"/>
          </p:cNvSpPr>
          <p:nvPr>
            <p:ph idx="1"/>
          </p:nvPr>
        </p:nvSpPr>
        <p:spPr>
          <a:xfrm>
            <a:off x="1295400" y="2288833"/>
            <a:ext cx="4800600" cy="3711571"/>
          </a:xfrm>
        </p:spPr>
        <p:txBody>
          <a:bodyPr>
            <a:normAutofit/>
          </a:bodyPr>
          <a:lstStyle/>
          <a:p>
            <a:r>
              <a:rPr lang="en-GB" sz="2000" b="1" i="0" u="none" strike="noStrike">
                <a:solidFill>
                  <a:schemeClr val="bg1"/>
                </a:solidFill>
                <a:effectLst/>
              </a:rPr>
              <a:t>ScratchJr</a:t>
            </a:r>
            <a:r>
              <a:rPr lang="en-GB" sz="2000" b="0" i="0" u="none" strike="noStrike">
                <a:solidFill>
                  <a:schemeClr val="bg1"/>
                </a:solidFill>
                <a:effectLst/>
                <a:latin typeface="-webkit-standard"/>
              </a:rPr>
              <a:t> is a simplified version of Scratch designed for younger children, ages 5-7. It introduces the fundamentals of programming through an easy-to-use interface and playful, visual blocks. Kids can create their own interactive stories and games, helping them develop problem-solving and sequencing skills at an early age. ScratchJr runs on tablets and is perfect for introducing coding to young learners.</a:t>
            </a:r>
            <a:endParaRPr lang="en-RO" sz="2000">
              <a:solidFill>
                <a:schemeClr val="bg1"/>
              </a:solidFill>
            </a:endParaRPr>
          </a:p>
        </p:txBody>
      </p:sp>
      <p:pic>
        <p:nvPicPr>
          <p:cNvPr id="8196" name="Picture 4" descr="ScratchJr - Learn">
            <a:extLst>
              <a:ext uri="{FF2B5EF4-FFF2-40B4-BE49-F238E27FC236}">
                <a16:creationId xmlns:a16="http://schemas.microsoft.com/office/drawing/2014/main" id="{807AB6CC-340E-C6A8-9540-7D4F05671A7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45193" y="418171"/>
            <a:ext cx="3588640" cy="2688016"/>
          </a:xfrm>
          <a:prstGeom prst="rect">
            <a:avLst/>
          </a:prstGeom>
          <a:noFill/>
          <a:extLst>
            <a:ext uri="{909E8E84-426E-40DD-AFC4-6F175D3DCCD1}">
              <a14:hiddenFill xmlns:a14="http://schemas.microsoft.com/office/drawing/2010/main">
                <a:solidFill>
                  <a:srgbClr val="FFFFFF"/>
                </a:solidFill>
              </a14:hiddenFill>
            </a:ext>
          </a:extLst>
        </p:spPr>
      </p:pic>
      <p:sp>
        <p:nvSpPr>
          <p:cNvPr id="8205" name="Rectangle 8204">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New PBS KIDS ScratchJr app launches | MIT News | Massachusetts Institute of  Technology">
            <a:extLst>
              <a:ext uri="{FF2B5EF4-FFF2-40B4-BE49-F238E27FC236}">
                <a16:creationId xmlns:a16="http://schemas.microsoft.com/office/drawing/2014/main" id="{726008E1-DBDC-0A2C-B03C-085B5C302D3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38661" y="4187871"/>
            <a:ext cx="3588640" cy="1869323"/>
          </a:xfrm>
          <a:prstGeom prst="rect">
            <a:avLst/>
          </a:prstGeom>
          <a:noFill/>
          <a:extLst>
            <a:ext uri="{909E8E84-426E-40DD-AFC4-6F175D3DCCD1}">
              <a14:hiddenFill xmlns:a14="http://schemas.microsoft.com/office/drawing/2010/main">
                <a:solidFill>
                  <a:srgbClr val="FFFFFF"/>
                </a:solidFill>
              </a14:hiddenFill>
            </a:ext>
          </a:extLst>
        </p:spPr>
      </p:pic>
      <p:sp>
        <p:nvSpPr>
          <p:cNvPr id="8207" name="Rectangle 8206">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artoon cat face in a blue square&#10;&#10;Description automatically generated">
            <a:extLst>
              <a:ext uri="{FF2B5EF4-FFF2-40B4-BE49-F238E27FC236}">
                <a16:creationId xmlns:a16="http://schemas.microsoft.com/office/drawing/2014/main" id="{B7D16E4F-BD40-DF19-0A67-C894F0812FC0}"/>
              </a:ext>
            </a:extLst>
          </p:cNvPr>
          <p:cNvPicPr>
            <a:picLocks noChangeAspect="1"/>
          </p:cNvPicPr>
          <p:nvPr/>
        </p:nvPicPr>
        <p:blipFill>
          <a:blip r:embed="rId4"/>
          <a:stretch>
            <a:fillRect/>
          </a:stretch>
        </p:blipFill>
        <p:spPr>
          <a:xfrm>
            <a:off x="-580384" y="565078"/>
            <a:ext cx="3147646" cy="1644899"/>
          </a:xfrm>
          <a:prstGeom prst="rect">
            <a:avLst/>
          </a:prstGeom>
        </p:spPr>
      </p:pic>
    </p:spTree>
    <p:extLst>
      <p:ext uri="{BB962C8B-B14F-4D97-AF65-F5344CB8AC3E}">
        <p14:creationId xmlns:p14="http://schemas.microsoft.com/office/powerpoint/2010/main" val="6746266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Wooden boat on lake">
            <a:extLst>
              <a:ext uri="{FF2B5EF4-FFF2-40B4-BE49-F238E27FC236}">
                <a16:creationId xmlns:a16="http://schemas.microsoft.com/office/drawing/2014/main" id="{A49CB2CB-E3B0-C0E0-3210-E11402FF3D56}"/>
              </a:ext>
            </a:extLst>
          </p:cNvPr>
          <p:cNvPicPr>
            <a:picLocks noChangeAspect="1"/>
          </p:cNvPicPr>
          <p:nvPr/>
        </p:nvPicPr>
        <p:blipFill>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AAD6AEFE-AFCF-EA53-50E5-74066EB2EF90}"/>
              </a:ext>
            </a:extLst>
          </p:cNvPr>
          <p:cNvSpPr>
            <a:spLocks noGrp="1"/>
          </p:cNvSpPr>
          <p:nvPr>
            <p:ph type="title"/>
          </p:nvPr>
        </p:nvSpPr>
        <p:spPr>
          <a:xfrm>
            <a:off x="0" y="965200"/>
            <a:ext cx="12192000" cy="3564869"/>
          </a:xfrm>
        </p:spPr>
        <p:txBody>
          <a:bodyPr vert="horz" lIns="91440" tIns="45720" rIns="91440" bIns="45720" rtlCol="0" anchor="b">
            <a:normAutofit/>
          </a:bodyPr>
          <a:lstStyle/>
          <a:p>
            <a:pPr algn="ctr"/>
            <a:r>
              <a:rPr lang="en-US" sz="11500" dirty="0">
                <a:ln w="22225">
                  <a:solidFill>
                    <a:schemeClr val="tx1"/>
                  </a:solidFill>
                  <a:miter lim="800000"/>
                </a:ln>
                <a:noFill/>
              </a:rPr>
              <a:t>Thanks for watching!</a:t>
            </a:r>
          </a:p>
        </p:txBody>
      </p:sp>
    </p:spTree>
    <p:extLst>
      <p:ext uri="{BB962C8B-B14F-4D97-AF65-F5344CB8AC3E}">
        <p14:creationId xmlns:p14="http://schemas.microsoft.com/office/powerpoint/2010/main" val="14399991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TotalTime>
  <Words>625</Words>
  <Application>Microsoft Macintosh PowerPoint</Application>
  <PresentationFormat>Widescreen</PresentationFormat>
  <Paragraphs>46</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-webkit-standard</vt:lpstr>
      <vt:lpstr>Aptos</vt:lpstr>
      <vt:lpstr>Aptos Display</vt:lpstr>
      <vt:lpstr>Arial</vt:lpstr>
      <vt:lpstr>Bahnschrift</vt:lpstr>
      <vt:lpstr>Jokerman</vt:lpstr>
      <vt:lpstr>Modern Love</vt:lpstr>
      <vt:lpstr>Office Theme</vt:lpstr>
      <vt:lpstr>Programing apps</vt:lpstr>
      <vt:lpstr>Programing apps</vt:lpstr>
      <vt:lpstr>Visual Studio</vt:lpstr>
      <vt:lpstr>CodeBlocks </vt:lpstr>
      <vt:lpstr>PowerPoint Presentation</vt:lpstr>
      <vt:lpstr>PowerPoint Presentation</vt:lpstr>
      <vt:lpstr>PowerPoint Presentation</vt:lpstr>
      <vt:lpstr>LightBot</vt:lpstr>
      <vt:lpstr>Mimo</vt:lpstr>
      <vt:lpstr>Scratch Jr.</vt:lpstr>
      <vt:lpstr>Thanks for watching!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Sala Conferinte  UVVG</dc:creator>
  <cp:lastModifiedBy>Sala Conferinte  UVVG</cp:lastModifiedBy>
  <cp:revision>1</cp:revision>
  <dcterms:created xsi:type="dcterms:W3CDTF">2024-12-02T13:22:39Z</dcterms:created>
  <dcterms:modified xsi:type="dcterms:W3CDTF">2024-12-02T13:59:56Z</dcterms:modified>
</cp:coreProperties>
</file>