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</p:sldIdLst>
  <p:sldSz cx="12192000" cy="6858000"/>
  <p:notesSz cx="6858000" cy="9144000"/>
  <p:defaultTextStyle>
    <a:defPPr>
      <a:defRPr lang="en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94"/>
    <p:restoredTop sz="94640"/>
  </p:normalViewPr>
  <p:slideViewPr>
    <p:cSldViewPr snapToGrid="0">
      <p:cViewPr varScale="1">
        <p:scale>
          <a:sx n="84" d="100"/>
          <a:sy n="84" d="100"/>
        </p:scale>
        <p:origin x="184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ADA01-FAC3-F7CD-1461-6CBCD18F66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ro-R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CBF1B3-214F-42DF-CC0F-4E3558B496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93B79-5C8D-AAC7-4658-2CD5ACC65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225F-EB5A-354B-BCB3-334DE9262A90}" type="datetimeFigureOut">
              <a:rPr lang="ro-RO" smtClean="0"/>
              <a:t>20.10.2023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5C763-348D-11B4-78C0-37A9D90D8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A4556-F4E4-5AF8-2D9E-2ADE3B31C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7FAB5-7F11-9A42-ABF7-F8CEFB8D4D3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058130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2CF60-A1D3-A980-19C0-1E9BDF76F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E83B4-330A-9BB0-A923-5B4ABB092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C6733A-961C-7E1E-5CA5-60E1972D8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225F-EB5A-354B-BCB3-334DE9262A90}" type="datetimeFigureOut">
              <a:rPr lang="ro-RO" smtClean="0"/>
              <a:t>20.10.2023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EEC45-5E7C-FF08-B7E7-46B717219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521D9-3D8A-2D2A-D13C-4BE75BA6F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7FAB5-7F11-9A42-ABF7-F8CEFB8D4D3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10886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2C35E-49BA-55A1-09C1-1F048941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F6647F-CC2A-E3C3-9D29-947D0DB53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505D40-1253-BF5B-6803-BFB81EB4E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225F-EB5A-354B-BCB3-334DE9262A90}" type="datetimeFigureOut">
              <a:rPr lang="ro-RO" smtClean="0"/>
              <a:t>20.10.2023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8B68E-99DC-C091-5BED-6CD4BE32B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9FBD7-F5CC-7669-A40B-8652CEEAF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7FAB5-7F11-9A42-ABF7-F8CEFB8D4D3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791552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73DBE-2276-E69A-895D-5768E59B9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AAE4E-468D-6C08-37E8-AD8E20285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o-R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659625-C852-6EA7-CEAC-640FDEB9DF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o-R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49DE9-0A29-CA29-3771-BEB397DB6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225F-EB5A-354B-BCB3-334DE9262A90}" type="datetimeFigureOut">
              <a:rPr lang="ro-RO" smtClean="0"/>
              <a:t>20.10.2023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CF0079-2520-C0DC-225D-CAD3601EE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EB796B-D334-ACD7-BEF5-DD0950609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7FAB5-7F11-9A42-ABF7-F8CEFB8D4D3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56492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A34CF-E096-A3DC-5AAE-034C8CDCC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169B74-E6CB-BDB3-A530-0C74CE1B6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4B406-1F4F-C719-A634-5C2907AE52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o-R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E9E446-8E44-B997-3F1C-71B7C2E98E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417B24-B089-4ED7-5FF1-A92023524E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o-R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318FBB-CA48-3A0B-2C5D-22C4A7D37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225F-EB5A-354B-BCB3-334DE9262A90}" type="datetimeFigureOut">
              <a:rPr lang="ro-RO" smtClean="0"/>
              <a:t>20.10.2023</a:t>
            </a:fld>
            <a:endParaRPr lang="ro-R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F09C0A-2399-F9F9-EE06-138DCE90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EE19D0-9039-4837-C197-ED65A3A3A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7FAB5-7F11-9A42-ABF7-F8CEFB8D4D3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346364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8A2D1-E56C-CAFB-36ED-731189660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ro-R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1BB5E9-5A8C-FE97-1482-A5A90BBCA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225F-EB5A-354B-BCB3-334DE9262A90}" type="datetimeFigureOut">
              <a:rPr lang="ro-RO" smtClean="0"/>
              <a:t>20.10.2023</a:t>
            </a:fld>
            <a:endParaRPr lang="ro-R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A0151A-2E9D-B513-A5AD-752D7DB5E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DB4162-9067-7603-F01E-81C6BB0A9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7FAB5-7F11-9A42-ABF7-F8CEFB8D4D3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91173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5BF181-8240-BF1B-ECAA-7C240CB54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225F-EB5A-354B-BCB3-334DE9262A90}" type="datetimeFigureOut">
              <a:rPr lang="ro-RO" smtClean="0"/>
              <a:t>20.10.2023</a:t>
            </a:fld>
            <a:endParaRPr lang="ro-R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4F1DF0-4F26-7E4C-C646-8601A331F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4029A-37E9-B84E-A196-48D7B3179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7FAB5-7F11-9A42-ABF7-F8CEFB8D4D3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61653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9877A-29CD-8D1A-C383-F53C688A5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48DCD-015E-C4FE-6C26-69836D4B3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o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6B757-F593-671D-7CA7-0505E48F91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6445A-8145-FB3F-6F2B-A13A37C8C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225F-EB5A-354B-BCB3-334DE9262A90}" type="datetimeFigureOut">
              <a:rPr lang="ro-RO" smtClean="0"/>
              <a:t>20.10.2023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7F6F5E-E565-3116-9455-1EBE00BC0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7506E0-CCB8-7489-751F-6A4956B12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7FAB5-7F11-9A42-ABF7-F8CEFB8D4D3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095345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B63DC-FB8A-C908-118E-72F12E630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ro-R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DE2DC8-8DA1-73FB-E753-CBBE869F25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E2072-BD3E-1BEB-5052-AA8D57872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39C30-7DAC-C533-4A50-11037BB9A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225F-EB5A-354B-BCB3-334DE9262A90}" type="datetimeFigureOut">
              <a:rPr lang="ro-RO" smtClean="0"/>
              <a:t>20.10.2023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11BF63-BEB6-6111-0532-43C9A2E58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06F092-B63F-ECAB-A72D-6AC4835A4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7FAB5-7F11-9A42-ABF7-F8CEFB8D4D3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30616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C5254-4CD0-5208-496C-485AA1B7B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ro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FE921B-3BBC-5B9D-4224-5D53CCED8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D223F-0CED-3308-2C11-E0232BDFE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225F-EB5A-354B-BCB3-334DE9262A90}" type="datetimeFigureOut">
              <a:rPr lang="ro-RO" smtClean="0"/>
              <a:t>20.10.2023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A4979-EE02-6097-7784-F27038737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FC19F-693C-12AE-9DFF-A0585263F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7FAB5-7F11-9A42-ABF7-F8CEFB8D4D3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77027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E658A1-4F6A-671D-E590-068A3DD237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ro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9E08C6-DE4C-069F-4AFF-466D2819AF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9D334-9B0F-92AF-7F10-8032AFB32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225F-EB5A-354B-BCB3-334DE9262A90}" type="datetimeFigureOut">
              <a:rPr lang="ro-RO" smtClean="0"/>
              <a:t>20.10.2023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7562E-1FA2-C165-DD22-521D904E0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A6DBEC-CA44-912D-5967-10C2CDE20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27FAB5-7F11-9A42-ABF7-F8CEFB8D4D3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21258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8DDD7A-B963-FEFB-35EB-C2E9C01E6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E90327-51C7-5650-6405-22189E7AE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CF068B-5F7B-CDF6-7AA6-A9674DF0CA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2225F-EB5A-354B-BCB3-334DE9262A90}" type="datetimeFigureOut">
              <a:rPr lang="ro-RO" smtClean="0"/>
              <a:t>20.10.2023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E1706-3931-436E-7AAB-E0FDD54650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BD4BD-E245-28C0-0262-4F24A1F923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7FAB5-7F11-9A42-ABF7-F8CEFB8D4D3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7068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and on mouse">
            <a:extLst>
              <a:ext uri="{FF2B5EF4-FFF2-40B4-BE49-F238E27FC236}">
                <a16:creationId xmlns:a16="http://schemas.microsoft.com/office/drawing/2014/main" id="{7AEC8DA5-61F0-D317-779E-654BCE33D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1D5B34-EBF0-C8CD-FB07-7804D47336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o-RO" sz="9600" dirty="0">
                <a:solidFill>
                  <a:schemeClr val="bg1"/>
                </a:solidFill>
                <a:latin typeface="Copperplate" panose="02000504000000020004" pitchFamily="2" charset="77"/>
              </a:rPr>
              <a:t>Mouse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00C6D2-7C2B-5B0F-AAFB-0A3D31566C75}"/>
              </a:ext>
            </a:extLst>
          </p:cNvPr>
          <p:cNvSpPr txBox="1"/>
          <p:nvPr/>
        </p:nvSpPr>
        <p:spPr>
          <a:xfrm>
            <a:off x="5135880" y="3429000"/>
            <a:ext cx="8808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4000" dirty="0">
                <a:solidFill>
                  <a:schemeClr val="bg1"/>
                </a:solidFill>
                <a:latin typeface="Modern Love" pitchFamily="82" charset="0"/>
              </a:rPr>
              <a:t>Echipa 4</a:t>
            </a:r>
          </a:p>
        </p:txBody>
      </p:sp>
    </p:spTree>
    <p:extLst>
      <p:ext uri="{BB962C8B-B14F-4D97-AF65-F5344CB8AC3E}">
        <p14:creationId xmlns:p14="http://schemas.microsoft.com/office/powerpoint/2010/main" val="757999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0FB496-7381-ED70-6F71-D2AD07098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240" y="782892"/>
            <a:ext cx="10454640" cy="3157275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3200" kern="1200" dirty="0">
                <a:latin typeface="Modern Love" pitchFamily="82" charset="0"/>
              </a:rPr>
              <a:t>Mouse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4B0D1-EBBC-6030-18E7-37726C2A6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23058"/>
            <a:ext cx="5547360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700" dirty="0" err="1">
                <a:latin typeface="American Typewriter" panose="02090604020004020304" pitchFamily="18" charset="77"/>
              </a:rPr>
              <a:t>Mausul</a:t>
            </a:r>
            <a:r>
              <a:rPr lang="en-US" sz="1700" dirty="0">
                <a:latin typeface="American Typewriter" panose="02090604020004020304" pitchFamily="18" charset="77"/>
              </a:rPr>
              <a:t> (mouse)</a:t>
            </a:r>
            <a:r>
              <a:rPr lang="en-US" sz="1700" dirty="0" err="1">
                <a:latin typeface="American Typewriter" panose="02090604020004020304" pitchFamily="18" charset="77"/>
              </a:rPr>
              <a:t>este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unul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dintre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cele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mai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importante</a:t>
            </a:r>
            <a:r>
              <a:rPr lang="en-US" sz="1700" dirty="0">
                <a:latin typeface="American Typewriter" panose="02090604020004020304" pitchFamily="18" charset="77"/>
              </a:rPr>
              <a:t> </a:t>
            </a:r>
            <a:r>
              <a:rPr lang="en-US" sz="1700" dirty="0" err="1">
                <a:latin typeface="American Typewriter" panose="02090604020004020304" pitchFamily="18" charset="77"/>
              </a:rPr>
              <a:t>dispozitive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periferice</a:t>
            </a:r>
            <a:r>
              <a:rPr lang="en-US" sz="1700" dirty="0">
                <a:latin typeface="American Typewriter" panose="02090604020004020304" pitchFamily="18" charset="77"/>
              </a:rPr>
              <a:t> de </a:t>
            </a:r>
            <a:r>
              <a:rPr lang="en-US" sz="1700" dirty="0" err="1">
                <a:latin typeface="American Typewriter" panose="02090604020004020304" pitchFamily="18" charset="77"/>
              </a:rPr>
              <a:t>introdus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comenzi</a:t>
            </a:r>
            <a:r>
              <a:rPr lang="en-US" sz="1700" dirty="0">
                <a:latin typeface="American Typewriter" panose="02090604020004020304" pitchFamily="18" charset="77"/>
              </a:rPr>
              <a:t> ale </a:t>
            </a:r>
            <a:r>
              <a:rPr lang="en-US" sz="1700" dirty="0" err="1">
                <a:latin typeface="American Typewriter" panose="02090604020004020304" pitchFamily="18" charset="77"/>
              </a:rPr>
              <a:t>computerului</a:t>
            </a:r>
            <a:r>
              <a:rPr lang="en-US" sz="1700" dirty="0">
                <a:latin typeface="American Typewriter" panose="02090604020004020304" pitchFamily="18" charset="77"/>
              </a:rPr>
              <a:t> (</a:t>
            </a:r>
            <a:r>
              <a:rPr lang="en-US" sz="1700" dirty="0" err="1">
                <a:latin typeface="American Typewriter" panose="02090604020004020304" pitchFamily="18" charset="77"/>
              </a:rPr>
              <a:t>calculatorului</a:t>
            </a:r>
            <a:r>
              <a:rPr lang="en-US" sz="1700" dirty="0">
                <a:latin typeface="American Typewriter" panose="02090604020004020304" pitchFamily="18" charset="77"/>
              </a:rPr>
              <a:t> electronic) modern. A </a:t>
            </a:r>
            <a:r>
              <a:rPr lang="en-US" sz="1700" dirty="0" err="1">
                <a:latin typeface="American Typewriter" panose="02090604020004020304" pitchFamily="18" charset="77"/>
              </a:rPr>
              <a:t>devenit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aproape</a:t>
            </a:r>
            <a:r>
              <a:rPr lang="en-US" sz="1700" dirty="0">
                <a:latin typeface="American Typewriter" panose="02090604020004020304" pitchFamily="18" charset="77"/>
              </a:rPr>
              <a:t> un "element" hardware standard al </a:t>
            </a:r>
            <a:r>
              <a:rPr lang="en-US" sz="1700" dirty="0" err="1">
                <a:latin typeface="American Typewriter" panose="02090604020004020304" pitchFamily="18" charset="77"/>
              </a:rPr>
              <a:t>oricărui</a:t>
            </a:r>
            <a:r>
              <a:rPr lang="en-US" sz="1700" dirty="0">
                <a:latin typeface="American Typewriter" panose="02090604020004020304" pitchFamily="18" charset="77"/>
              </a:rPr>
              <a:t> computer. De </a:t>
            </a:r>
            <a:r>
              <a:rPr lang="en-US" sz="1700" dirty="0" err="1">
                <a:latin typeface="American Typewriter" panose="02090604020004020304" pitchFamily="18" charset="77"/>
              </a:rPr>
              <a:t>obicei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mausul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este</a:t>
            </a:r>
            <a:r>
              <a:rPr lang="en-US" sz="1700" dirty="0">
                <a:latin typeface="American Typewriter" panose="02090604020004020304" pitchFamily="18" charset="77"/>
              </a:rPr>
              <a:t> un </a:t>
            </a:r>
            <a:r>
              <a:rPr lang="en-US" sz="1700" dirty="0" err="1">
                <a:latin typeface="American Typewriter" panose="02090604020004020304" pitchFamily="18" charset="77"/>
              </a:rPr>
              <a:t>obiect</a:t>
            </a:r>
            <a:r>
              <a:rPr lang="en-US" sz="1700" dirty="0">
                <a:latin typeface="American Typewriter" panose="02090604020004020304" pitchFamily="18" charset="77"/>
              </a:rPr>
              <a:t> mic </a:t>
            </a:r>
            <a:r>
              <a:rPr lang="en-US" sz="1700" dirty="0" err="1">
                <a:latin typeface="American Typewriter" panose="02090604020004020304" pitchFamily="18" charset="77"/>
              </a:rPr>
              <a:t>echipat</a:t>
            </a:r>
            <a:r>
              <a:rPr lang="en-US" sz="1700" dirty="0">
                <a:latin typeface="American Typewriter" panose="02090604020004020304" pitchFamily="18" charset="77"/>
              </a:rPr>
              <a:t> cu </a:t>
            </a:r>
            <a:r>
              <a:rPr lang="en-US" sz="1700" dirty="0" err="1">
                <a:latin typeface="American Typewriter" panose="02090604020004020304" pitchFamily="18" charset="77"/>
              </a:rPr>
              <a:t>una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sau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mai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multe</a:t>
            </a:r>
            <a:r>
              <a:rPr lang="en-US" sz="1700" dirty="0">
                <a:latin typeface="American Typewriter" panose="02090604020004020304" pitchFamily="18" charset="77"/>
              </a:rPr>
              <a:t> taste, </a:t>
            </a:r>
            <a:r>
              <a:rPr lang="en-US" sz="1700" dirty="0" err="1">
                <a:latin typeface="American Typewriter" panose="02090604020004020304" pitchFamily="18" charset="77"/>
              </a:rPr>
              <a:t>modelat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astfel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încât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să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poată</a:t>
            </a:r>
            <a:r>
              <a:rPr lang="en-US" sz="1700" dirty="0">
                <a:latin typeface="American Typewriter" panose="02090604020004020304" pitchFamily="18" charset="77"/>
              </a:rPr>
              <a:t> fi </a:t>
            </a:r>
            <a:r>
              <a:rPr lang="en-US" sz="1700" dirty="0" err="1">
                <a:latin typeface="American Typewriter" panose="02090604020004020304" pitchFamily="18" charset="77"/>
              </a:rPr>
              <a:t>apucat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și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mânuit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ușor</a:t>
            </a:r>
            <a:r>
              <a:rPr lang="en-US" sz="1700" dirty="0">
                <a:latin typeface="American Typewriter" panose="02090604020004020304" pitchFamily="18" charset="77"/>
              </a:rPr>
              <a:t> cu </a:t>
            </a:r>
            <a:r>
              <a:rPr lang="en-US" sz="1700" dirty="0" err="1">
                <a:latin typeface="American Typewriter" panose="02090604020004020304" pitchFamily="18" charset="77"/>
              </a:rPr>
              <a:t>mâna</a:t>
            </a:r>
            <a:r>
              <a:rPr lang="en-US" sz="1700" dirty="0">
                <a:latin typeface="American Typewriter" panose="02090604020004020304" pitchFamily="18" charset="77"/>
              </a:rPr>
              <a:t>. </a:t>
            </a:r>
            <a:r>
              <a:rPr lang="en-US" sz="1700" dirty="0" err="1">
                <a:latin typeface="American Typewriter" panose="02090604020004020304" pitchFamily="18" charset="77"/>
              </a:rPr>
              <a:t>Principiul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lui</a:t>
            </a:r>
            <a:r>
              <a:rPr lang="en-US" sz="1700" dirty="0">
                <a:latin typeface="American Typewriter" panose="02090604020004020304" pitchFamily="18" charset="77"/>
              </a:rPr>
              <a:t> de </a:t>
            </a:r>
            <a:r>
              <a:rPr lang="en-US" sz="1700" dirty="0" err="1">
                <a:latin typeface="American Typewriter" panose="02090604020004020304" pitchFamily="18" charset="77"/>
              </a:rPr>
              <a:t>funcționare</a:t>
            </a:r>
            <a:r>
              <a:rPr lang="en-US" sz="1700" dirty="0">
                <a:latin typeface="American Typewriter" panose="02090604020004020304" pitchFamily="18" charset="77"/>
              </a:rPr>
              <a:t> se </a:t>
            </a:r>
            <a:r>
              <a:rPr lang="en-US" sz="1700" dirty="0" err="1">
                <a:latin typeface="American Typewriter" panose="02090604020004020304" pitchFamily="18" charset="77"/>
              </a:rPr>
              <a:t>bazează</a:t>
            </a:r>
            <a:r>
              <a:rPr lang="en-US" sz="1700" dirty="0">
                <a:latin typeface="American Typewriter" panose="02090604020004020304" pitchFamily="18" charset="77"/>
              </a:rPr>
              <a:t> pe </a:t>
            </a:r>
            <a:r>
              <a:rPr lang="en-US" sz="1700" dirty="0" err="1">
                <a:latin typeface="American Typewriter" panose="02090604020004020304" pitchFamily="18" charset="77"/>
              </a:rPr>
              <a:t>recunoașterea</a:t>
            </a:r>
            <a:r>
              <a:rPr lang="en-US" sz="1700" dirty="0">
                <a:latin typeface="American Typewriter" panose="02090604020004020304" pitchFamily="18" charset="77"/>
              </a:rPr>
              <a:t> de </a:t>
            </a:r>
            <a:r>
              <a:rPr lang="en-US" sz="1700" dirty="0" err="1">
                <a:latin typeface="American Typewriter" panose="02090604020004020304" pitchFamily="18" charset="77"/>
              </a:rPr>
              <a:t>către</a:t>
            </a:r>
            <a:r>
              <a:rPr lang="en-US" sz="1700" dirty="0">
                <a:latin typeface="American Typewriter" panose="02090604020004020304" pitchFamily="18" charset="77"/>
              </a:rPr>
              <a:t> computer a </a:t>
            </a:r>
            <a:r>
              <a:rPr lang="en-US" sz="1700" dirty="0" err="1">
                <a:latin typeface="American Typewriter" panose="02090604020004020304" pitchFamily="18" charset="77"/>
              </a:rPr>
              <a:t>mișcării</a:t>
            </a:r>
            <a:r>
              <a:rPr lang="en-US" sz="1700" dirty="0">
                <a:latin typeface="American Typewriter" panose="02090604020004020304" pitchFamily="18" charset="77"/>
              </a:rPr>
              <a:t> sale </a:t>
            </a:r>
            <a:r>
              <a:rPr lang="en-US" sz="1700" dirty="0" err="1">
                <a:latin typeface="American Typewriter" panose="02090604020004020304" pitchFamily="18" charset="77"/>
              </a:rPr>
              <a:t>relativă</a:t>
            </a:r>
            <a:r>
              <a:rPr lang="en-US" sz="1700" dirty="0">
                <a:latin typeface="American Typewriter" panose="02090604020004020304" pitchFamily="18" charset="77"/>
              </a:rPr>
              <a:t> la </a:t>
            </a:r>
            <a:r>
              <a:rPr lang="en-US" sz="1700" dirty="0" err="1">
                <a:latin typeface="American Typewriter" panose="02090604020004020304" pitchFamily="18" charset="77"/>
              </a:rPr>
              <a:t>suprafața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plană</a:t>
            </a:r>
            <a:r>
              <a:rPr lang="en-US" sz="1700" dirty="0">
                <a:latin typeface="American Typewriter" panose="02090604020004020304" pitchFamily="18" charset="77"/>
              </a:rPr>
              <a:t> pe care </a:t>
            </a:r>
            <a:r>
              <a:rPr lang="en-US" sz="1700" dirty="0" err="1">
                <a:latin typeface="American Typewriter" panose="02090604020004020304" pitchFamily="18" charset="77"/>
              </a:rPr>
              <a:t>este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așezat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și</a:t>
            </a:r>
            <a:r>
              <a:rPr lang="en-US" sz="1700" dirty="0">
                <a:latin typeface="American Typewriter" panose="02090604020004020304" pitchFamily="18" charset="77"/>
              </a:rPr>
              <a:t> </a:t>
            </a:r>
            <a:r>
              <a:rPr lang="en-US" sz="1700" dirty="0" err="1">
                <a:latin typeface="American Typewriter" panose="02090604020004020304" pitchFamily="18" charset="77"/>
              </a:rPr>
              <a:t>deplasat</a:t>
            </a:r>
            <a:r>
              <a:rPr lang="en-US" sz="1700" dirty="0">
                <a:latin typeface="American Typewriter" panose="02090604020004020304" pitchFamily="18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8664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AE227A-CDE9-01AA-D9E3-98CEEB3A6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5824"/>
            <a:ext cx="11485626" cy="2170176"/>
          </a:xfrm>
        </p:spPr>
        <p:txBody>
          <a:bodyPr anchor="b">
            <a:normAutofit/>
          </a:bodyPr>
          <a:lstStyle/>
          <a:p>
            <a:r>
              <a:rPr lang="ro-RO" sz="8000" dirty="0">
                <a:latin typeface="Dreaming Outloud Script Pro" panose="03050502040304050704" pitchFamily="66" charset="77"/>
                <a:cs typeface="Dreaming Outloud Script Pro" panose="03050502040304050704" pitchFamily="66" charset="77"/>
              </a:rPr>
              <a:t>Istoria </a:t>
            </a:r>
            <a:r>
              <a:rPr lang="ro-RO" sz="8000" dirty="0" err="1">
                <a:latin typeface="Dreaming Outloud Script Pro" panose="03050502040304050704" pitchFamily="66" charset="77"/>
                <a:cs typeface="Dreaming Outloud Script Pro" panose="03050502040304050704" pitchFamily="66" charset="77"/>
              </a:rPr>
              <a:t>Mousului</a:t>
            </a:r>
            <a:endParaRPr lang="ro-RO" sz="8000" dirty="0">
              <a:latin typeface="Dreaming Outloud Script Pro" panose="03050502040304050704" pitchFamily="66" charset="77"/>
              <a:cs typeface="Dreaming Outloud Script Pro" panose="03050502040304050704" pitchFamily="66" charset="77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Content Placeholder 8">
            <a:extLst>
              <a:ext uri="{FF2B5EF4-FFF2-40B4-BE49-F238E27FC236}">
                <a16:creationId xmlns:a16="http://schemas.microsoft.com/office/drawing/2014/main" id="{95390497-0A98-C94F-386F-8BC7B6A62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3"/>
            <a:ext cx="11820904" cy="4384547"/>
          </a:xfrm>
        </p:spPr>
        <p:txBody>
          <a:bodyPr anchor="t">
            <a:normAutofit fontScale="92500" lnSpcReduction="20000"/>
          </a:bodyPr>
          <a:lstStyle/>
          <a:p>
            <a:pPr algn="l"/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În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anii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1970, Xerox PARC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distribuia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mausuri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împreună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cu al lor Xerox Star. Mai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târziu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,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inspirați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de Star, Apple Computer au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lansat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Apple Lisa.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Totuși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,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nici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Star,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nici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Lisa nu au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avut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succes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comercial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.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Numai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după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lansarea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lui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Apple Macintosh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în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1984,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mausul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a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devenit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utilizat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pe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scară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largă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.</a:t>
            </a:r>
          </a:p>
          <a:p>
            <a:pPr algn="l"/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Designul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Macintosh a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fost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influent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și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succesul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lui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a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condus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mulți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vânzători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să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producă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mausuri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sau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să-i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includă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împreună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cu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propriile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calculatoare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.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Adoptarea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pe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scară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largă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a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interfețelor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grafice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în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anii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1980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și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1990 au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făcut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din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maus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un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accesoriu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indispensabil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unui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calculator.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În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anul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2000, Dataquest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estima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că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anual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se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vindeau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mausuri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în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valoare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de 1,5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milioane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de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dolari</a:t>
            </a:r>
            <a:r>
              <a:rPr lang="en-GB" sz="3200" b="0" i="0" u="none" strike="noStrike" dirty="0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 </a:t>
            </a:r>
            <a:r>
              <a:rPr lang="en-GB" sz="3200" b="0" i="0" u="none" strike="noStrike" dirty="0" err="1">
                <a:solidFill>
                  <a:srgbClr val="202122"/>
                </a:solidFill>
                <a:effectLst/>
                <a:latin typeface="American Typewriter" panose="02090604020004020304" pitchFamily="18" charset="77"/>
              </a:rPr>
              <a:t>americani</a:t>
            </a:r>
            <a:endParaRPr lang="en-GB" sz="3200" b="0" i="0" u="none" strike="noStrike" dirty="0">
              <a:solidFill>
                <a:srgbClr val="202122"/>
              </a:solidFill>
              <a:effectLst/>
              <a:latin typeface="American Typewriter" panose="02090604020004020304" pitchFamily="18" charset="77"/>
            </a:endParaRP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716197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D3200-69BE-F980-B412-045A77260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7200" dirty="0" err="1">
                <a:latin typeface="Dreaming Outloud Script Pro" panose="03050502040304050704" pitchFamily="66" charset="77"/>
                <a:cs typeface="Dreaming Outloud Script Pro" panose="03050502040304050704" pitchFamily="66" charset="77"/>
              </a:rPr>
              <a:t>Evolutia</a:t>
            </a:r>
            <a:r>
              <a:rPr lang="ro-RO" sz="7200" dirty="0">
                <a:latin typeface="Dreaming Outloud Script Pro" panose="03050502040304050704" pitchFamily="66" charset="77"/>
                <a:cs typeface="Dreaming Outloud Script Pro" panose="03050502040304050704" pitchFamily="66" charset="77"/>
              </a:rPr>
              <a:t> </a:t>
            </a:r>
            <a:r>
              <a:rPr lang="ro-RO" sz="7200" dirty="0" err="1">
                <a:latin typeface="Dreaming Outloud Script Pro" panose="03050502040304050704" pitchFamily="66" charset="77"/>
                <a:cs typeface="Dreaming Outloud Script Pro" panose="03050502040304050704" pitchFamily="66" charset="77"/>
              </a:rPr>
              <a:t>Mousului</a:t>
            </a:r>
            <a:endParaRPr lang="ro-RO" sz="7200" dirty="0">
              <a:latin typeface="Dreaming Outloud Script Pro" panose="03050502040304050704" pitchFamily="66" charset="77"/>
              <a:cs typeface="Dreaming Outloud Script Pro" panose="03050502040304050704" pitchFamily="66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7AFFA-1377-3A7B-EBD9-4F76D231E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599410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B7483-9DA4-898E-453B-814760D2B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2050" name="Picture 2" descr="Evolution of the Computer Mouse">
            <a:extLst>
              <a:ext uri="{FF2B5EF4-FFF2-40B4-BE49-F238E27FC236}">
                <a16:creationId xmlns:a16="http://schemas.microsoft.com/office/drawing/2014/main" id="{4C0A247D-D792-41DF-CC10-6913CFECC42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" y="2553494"/>
            <a:ext cx="392430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volution of Apple Mouse. Abstract | by Won Young Son | Medium">
            <a:extLst>
              <a:ext uri="{FF2B5EF4-FFF2-40B4-BE49-F238E27FC236}">
                <a16:creationId xmlns:a16="http://schemas.microsoft.com/office/drawing/2014/main" id="{3937EDFA-2D69-991A-300D-2F84A20C0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710" y="3588544"/>
            <a:ext cx="3340100" cy="245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Visual Stand &quot;Evolution of the Computer Mouse&quot; : 8 Steps - Instructables">
            <a:extLst>
              <a:ext uri="{FF2B5EF4-FFF2-40B4-BE49-F238E27FC236}">
                <a16:creationId xmlns:a16="http://schemas.microsoft.com/office/drawing/2014/main" id="{CA49731A-40F1-01DF-C139-3C7CD9492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680" y="2388394"/>
            <a:ext cx="28702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357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BEB21-FF07-90FA-07DD-59BCE1673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3074" name="Picture 2" descr="Computer Mouse History: How the Helpful Tech Innovation Came ...">
            <a:extLst>
              <a:ext uri="{FF2B5EF4-FFF2-40B4-BE49-F238E27FC236}">
                <a16:creationId xmlns:a16="http://schemas.microsoft.com/office/drawing/2014/main" id="{E3CEE3B7-8F07-DEE1-69FA-3BD5DFEDD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19" y="2683986"/>
            <a:ext cx="3683001" cy="1842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round-breaking Engelbart 3-button computer mouse goes to ...">
            <a:extLst>
              <a:ext uri="{FF2B5EF4-FFF2-40B4-BE49-F238E27FC236}">
                <a16:creationId xmlns:a16="http://schemas.microsoft.com/office/drawing/2014/main" id="{3B5E3576-DCFE-F680-8B95-1AFD36691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511" y="2420620"/>
            <a:ext cx="3366770" cy="210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Microsoft Mouse - Wikipedia">
            <a:extLst>
              <a:ext uri="{FF2B5EF4-FFF2-40B4-BE49-F238E27FC236}">
                <a16:creationId xmlns:a16="http://schemas.microsoft.com/office/drawing/2014/main" id="{8D2E2324-5EF7-EB9D-0B76-36F95E60FAD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520" y="4495800"/>
            <a:ext cx="2393950" cy="1842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412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250B2F5-29E7-9EBE-39E9-A6A79B98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 dirty="0"/>
          </a:p>
        </p:txBody>
      </p:sp>
      <p:pic>
        <p:nvPicPr>
          <p:cNvPr id="1026" name="Picture 2" descr="Apple - Lisa Mouse (1983) by tdarb on Dribbble">
            <a:extLst>
              <a:ext uri="{FF2B5EF4-FFF2-40B4-BE49-F238E27FC236}">
                <a16:creationId xmlns:a16="http://schemas.microsoft.com/office/drawing/2014/main" id="{5EC77623-EA9F-A9CD-9B7A-25F9737C7DB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29" r="16524"/>
          <a:stretch/>
        </p:blipFill>
        <p:spPr bwMode="auto">
          <a:xfrm>
            <a:off x="0" y="2589278"/>
            <a:ext cx="2724594" cy="3129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ouse Microsoft Basic Optical, USB, Negru, Bulk - eMAG.ro">
            <a:extLst>
              <a:ext uri="{FF2B5EF4-FFF2-40B4-BE49-F238E27FC236}">
                <a16:creationId xmlns:a16="http://schemas.microsoft.com/office/drawing/2014/main" id="{03872220-94F4-D658-36D9-AE12323E0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33" b="98667" l="9778" r="89778">
                        <a14:foregroundMark x1="28889" y1="92000" x2="48889" y2="98667"/>
                        <a14:foregroundMark x1="48889" y1="98667" x2="59556" y2="96000"/>
                        <a14:foregroundMark x1="47111" y1="13333" x2="47556" y2="11556"/>
                        <a14:foregroundMark x1="47556" y1="12000" x2="48889" y2="1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82" y="3136331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mazon.com: Microsoft Bluetooth Notebook Mouse 5000 - Black : Electronics">
            <a:extLst>
              <a:ext uri="{FF2B5EF4-FFF2-40B4-BE49-F238E27FC236}">
                <a16:creationId xmlns:a16="http://schemas.microsoft.com/office/drawing/2014/main" id="{0A1CA03D-1936-925A-EBB2-B6D5A1879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48" b="92424" l="9948" r="89529">
                        <a14:foregroundMark x1="38744" y1="88461" x2="64398" y2="85606"/>
                        <a14:foregroundMark x1="64398" y1="85606" x2="57592" y2="61742"/>
                        <a14:foregroundMark x1="57592" y1="61742" x2="31414" y2="61742"/>
                        <a14:foregroundMark x1="31414" y1="61742" x2="71204" y2="63258"/>
                        <a14:foregroundMark x1="71204" y1="63258" x2="87337" y2="31082"/>
                        <a14:foregroundMark x1="82395" y1="25010" x2="50785" y2="26515"/>
                        <a14:foregroundMark x1="50785" y1="26515" x2="41885" y2="50379"/>
                        <a14:foregroundMark x1="41885" y1="50379" x2="68586" y2="28788"/>
                        <a14:foregroundMark x1="68586" y1="28788" x2="35602" y2="57197"/>
                        <a14:foregroundMark x1="35602" y1="57197" x2="53403" y2="43182"/>
                        <a14:foregroundMark x1="53403" y1="43182" x2="37696" y2="60985"/>
                        <a14:foregroundMark x1="37696" y1="60985" x2="33728" y2="84817"/>
                        <a14:foregroundMark x1="38001" y1="85075" x2="45026" y2="75758"/>
                        <a14:foregroundMark x1="45026" y1="75758" x2="58115" y2="32197"/>
                        <a14:foregroundMark x1="58115" y1="32197" x2="60733" y2="56818"/>
                        <a14:foregroundMark x1="60733" y1="56818" x2="61780" y2="45076"/>
                        <a14:foregroundMark x1="62304" y1="25000" x2="62304" y2="55682"/>
                        <a14:backgroundMark x1="85340" y1="22727" x2="91099" y2="25000"/>
                        <a14:backgroundMark x1="86911" y1="25000" x2="90576" y2="29924"/>
                        <a14:backgroundMark x1="25131" y1="93939" x2="27749" y2="88636"/>
                        <a14:backgroundMark x1="33508" y1="91667" x2="29319" y2="93561"/>
                        <a14:backgroundMark x1="35079" y1="92424" x2="29319" y2="90530"/>
                        <a14:backgroundMark x1="30366" y1="88636" x2="31937" y2="88636"/>
                        <a14:backgroundMark x1="28796" y1="89394" x2="36126" y2="909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060" y="3074325"/>
            <a:ext cx="1854200" cy="256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ew Wireless Mobile Mouse 3500 Artist Editions Announced | Windows  Experience Blog">
            <a:extLst>
              <a:ext uri="{FF2B5EF4-FFF2-40B4-BE49-F238E27FC236}">
                <a16:creationId xmlns:a16="http://schemas.microsoft.com/office/drawing/2014/main" id="{49A6A59E-6AFD-5F18-34BB-47A5BE0B3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221" b="89960" l="9852" r="89655">
                        <a14:foregroundMark x1="64532" y1="12450" x2="39901" y2="5221"/>
                        <a14:foregroundMark x1="39901" y1="5221" x2="31034" y2="88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1980">
            <a:off x="6980748" y="3293844"/>
            <a:ext cx="18669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hop our collection of mice - Microsoft Store">
            <a:extLst>
              <a:ext uri="{FF2B5EF4-FFF2-40B4-BE49-F238E27FC236}">
                <a16:creationId xmlns:a16="http://schemas.microsoft.com/office/drawing/2014/main" id="{2A49818B-F8B8-D773-2A03-52844F234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641" b="89844" l="9645" r="89848">
                        <a14:foregroundMark x1="47716" y1="31250" x2="74046" y2="19993"/>
                        <a14:foregroundMark x1="74754" y1="14469" x2="26396" y2="8594"/>
                        <a14:foregroundMark x1="26396" y1="8594" x2="52792" y2="8984"/>
                        <a14:foregroundMark x1="52792" y1="8984" x2="32487" y2="6641"/>
                        <a14:foregroundMark x1="49239" y1="20703" x2="44162" y2="18359"/>
                        <a14:foregroundMark x1="52284" y1="16797" x2="47716" y2="22656"/>
                        <a14:backgroundMark x1="78173" y1="12891" x2="84772" y2="203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3277525"/>
            <a:ext cx="18288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376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10063</TotalTime>
  <Words>220</Words>
  <Application>Microsoft Macintosh PowerPoint</Application>
  <PresentationFormat>Widescreen</PresentationFormat>
  <Paragraphs>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American Typewriter</vt:lpstr>
      <vt:lpstr>Arial</vt:lpstr>
      <vt:lpstr>Calibri</vt:lpstr>
      <vt:lpstr>Calibri Light</vt:lpstr>
      <vt:lpstr>Copperplate</vt:lpstr>
      <vt:lpstr>Dreaming Outloud Script Pro</vt:lpstr>
      <vt:lpstr>Modern Love</vt:lpstr>
      <vt:lpstr>Office Theme</vt:lpstr>
      <vt:lpstr>Mouse</vt:lpstr>
      <vt:lpstr>Mouse</vt:lpstr>
      <vt:lpstr>Istoria Mousului</vt:lpstr>
      <vt:lpstr>Evolutia Mousului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Mouse</dc:title>
  <dc:creator>Laviniu Tripa</dc:creator>
  <cp:lastModifiedBy>Laviniu Tripa</cp:lastModifiedBy>
  <cp:revision>1</cp:revision>
  <cp:lastPrinted>2023-10-20T17:50:31Z</cp:lastPrinted>
  <dcterms:created xsi:type="dcterms:W3CDTF">2023-10-20T17:44:17Z</dcterms:created>
  <dcterms:modified xsi:type="dcterms:W3CDTF">2023-10-27T17:27:44Z</dcterms:modified>
</cp:coreProperties>
</file>