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8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F28B-45E3-4585-87E3-73838692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755B0-E17A-4B52-A99D-C35BB18B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90C28-805B-4DA6-A10E-651C0FD0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BBA9-C52F-4628-AE0D-DCD1772F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AC57-F8E1-4B54-A111-CB53B32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6181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C84-1247-4534-81D1-136C3E1E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D490-CEA6-4844-A537-F749658D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EFC9-887F-4E73-9938-6032D52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F0CF-134A-404E-A177-9FAAA03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1B0DC-2D2C-408B-A577-904A2385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6649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5431-EF88-4771-9699-27EF70A5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F57C3-A928-4093-B3FC-ECC2194AE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D625-A893-46D3-A518-9E969CB4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37A-B380-4B65-9FB9-3FB91412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773B6-CD13-4451-9BF3-C4102BA5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6496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1FBD0A-9F7B-4EBB-9982-B55F5F980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88CFF0B8-0BA9-4DD9-B7B2-0655DC841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7B910E-9B87-4291-987B-6883212CB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596CF7-55B3-409D-A36C-F5BE9D625628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245D23-45D8-474C-8A38-633E99962676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8A8D14-28CA-4095-B2FA-E48B3150A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1D1F176A-19F1-4537-800D-210F29EC1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04C26-6125-4D95-9FC0-50DEB941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5401A-13E5-4CED-864F-06D6EECCB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341329"/>
            <a:ext cx="5562600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13523-8F78-4766-91D7-03E329B68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1329"/>
            <a:ext cx="4736534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757F-BAD2-4343-BD57-FC02D0BE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0EF3C-A61E-4F43-9C8F-BC9A6455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9D947-1DC8-4CE9-A031-6EEB776B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645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BFA9BB-A51E-4D09-8602-5AD90104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olor Fill">
            <a:extLst>
              <a:ext uri="{FF2B5EF4-FFF2-40B4-BE49-F238E27FC236}">
                <a16:creationId xmlns:a16="http://schemas.microsoft.com/office/drawing/2014/main" id="{A60257A1-779B-4048-BC0D-1EA579B5B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F4B5D0-AA24-4702-9C01-FC1A03E7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9CBF9BD-1EB2-4122-98FE-F2B5DF8771C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41FF89-01DF-4236-AA4D-243CB8A464B3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03BB88-350D-4DE0-BB34-870F64356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5" name="Texture">
            <a:extLst>
              <a:ext uri="{FF2B5EF4-FFF2-40B4-BE49-F238E27FC236}">
                <a16:creationId xmlns:a16="http://schemas.microsoft.com/office/drawing/2014/main" id="{4A8025C0-8995-4863-A847-7ED1F8CCE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62335-6445-435C-A1C6-9F090B96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74B3D-418F-464D-91E7-993D0B480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04709-9362-4AB5-9AA2-32F51BF06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86" y="3115949"/>
            <a:ext cx="502151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3836-1CF5-406F-B0CB-643F37066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0597" y="2182814"/>
            <a:ext cx="5017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A8670-0F33-4222-AAC9-96A21C47C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0597" y="3115949"/>
            <a:ext cx="501723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E6970-4A96-4519-9C0E-11E245D5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EE249-70F5-4359-B699-23D68A50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AE510-A38C-45EE-B061-CB02E4E3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0442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9D1A-F943-4838-BA2F-6DF4F2EC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FEE401-3424-4696-A6FC-BBEE7937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9D767-A30A-4508-B510-99AB9173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979DC-F3D5-43AB-8A0F-9C8A14E0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6268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CDA0B-9BEE-4B57-8F97-96D5645D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82AF2-09A1-4A1C-AEB6-577962B7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D99D9-82B1-496C-ABBC-4FF0C375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6361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D9AFA4-EB8E-4091-A5E2-1B9D163A0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F25018FE-FB44-4E2E-A181-B3476F3E8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C7CD4B-70DE-49E2-A336-B6F43F58F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4B8BFC9-6F67-47CB-BAE4-45260FBAF397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40F836E5-3C5B-4DE7-B09A-AE00DEE730A9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E1B8E4-080E-4F43-B33F-59DD21B6B658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07639D4-740A-4B71-8393-99CA375EB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AE7E56E5-1F6A-442B-B5E0-ED19F815D2E2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3774E986-8FE2-4670-A4C0-96E213269BD7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3A5846DF-A106-4887-BE2C-DCD89DAA6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7E81C-AA51-44A0-B21C-757B2F3B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0438A-298D-4466-B55D-F466C345C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68049"/>
            <a:ext cx="4875212" cy="523125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3104-0579-4974-88D2-61DF1A30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749024"/>
            <a:ext cx="4314825" cy="31199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32755-0632-47CB-AA69-7EFB212F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D0B4F-5B59-4064-A88B-E9938A40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12E7F-93B8-4E93-BCB3-ADE74FC1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2795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3C1870-4E69-4DE7-BF2F-DE8A7881C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7439AB1C-A8A1-4745-9625-B18FE9160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ADDC4D-D9AA-48F8-BD10-2D20F1460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136312-3085-4615-A743-4EE531585B11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29539FE4-376B-4187-A80A-C98EBA23DA30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1DC5D7-2276-4A57-8783-A0EFB00416E9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7D5B578-4971-4ADC-97D8-B9CEF52AA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2D968E77-E43D-4870-93BC-CBF1947336B3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1221D41A-E71E-4587-A876-F8778E7C03E1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50457195-385D-490A-91AB-30B969C61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6FF6D-24FA-4E04-90ED-7DBE228B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2D78B-0E21-420F-9DFF-6131CB0F7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68049"/>
            <a:ext cx="4958436" cy="5231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C2A57-1064-4391-B96B-4D04305E0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41222"/>
            <a:ext cx="4314825" cy="292776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04EB0-850A-4256-8D12-E01A201A4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F4AF-C757-4552-AB8A-3B89C374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2A368-F12B-4B5E-82F0-A6AEE6AF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4557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5B40-C529-41A6-8D06-07AF9430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5A354-E2A8-4A91-9D7A-36D9E0915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D3944-2E3D-42BC-B83D-7630699D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C57FA-204E-4A7A-BAE2-DF17BB0F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A36D-49FF-495A-8E25-4CCC98E3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7773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4ECD05-4E94-4A60-8FDA-700BF100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olor Fill">
            <a:extLst>
              <a:ext uri="{FF2B5EF4-FFF2-40B4-BE49-F238E27FC236}">
                <a16:creationId xmlns:a16="http://schemas.microsoft.com/office/drawing/2014/main" id="{8BCB0EB2-4067-418C-9465-9D4C71240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E37999-41E7-446D-8C53-B904C3CE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8A90E8-87F8-4150-B5EB-E19C8A01AFB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724DCA1C-A8E8-4F90-8FAE-85B1426C108A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8D6291-6756-44E3-9FCE-0B2ECA5EE664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37CA96E-9DD9-4172-B63B-50DF43B57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B335AFFE-BF3D-491C-8255-692B9DAC6775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Graphic 9">
              <a:extLst>
                <a:ext uri="{FF2B5EF4-FFF2-40B4-BE49-F238E27FC236}">
                  <a16:creationId xmlns:a16="http://schemas.microsoft.com/office/drawing/2014/main" id="{AA052AAF-7A7C-4EDB-AE2C-FCA3A756C4E5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31F99E9D-6528-47AC-B178-7032D0E17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DD302-622D-4E42-BD6F-FAAA98B37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6311" y="668049"/>
            <a:ext cx="2628900" cy="5508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0D9F5-C907-405F-BE11-571C61745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68049"/>
            <a:ext cx="6689098" cy="5508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FD860-3FBD-4FE7-A9FD-1D4A4D10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367B-81B3-4BD3-9C95-18EC0710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D8E54-346D-4D66-BF99-96DA43F8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5138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</a:extLst>
            </p:cNvPr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</a:extLst>
            </p:cNvPr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</a:extLst>
            </p:cNvPr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</a:extLst>
            </p:cNvPr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</a:extLst>
            </p:cNvPr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12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1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083B5-1505-44FE-894D-AA1AB6D6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F3930-F8C8-43B1-BC1A-6264F4ACB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F2F7-3ECA-43D7-BFF3-FBB407AEA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48B-57AF-4F53-BC84-8E0A1033FBEC}" type="datetimeFigureOut">
              <a:rPr lang="en-US" smtClean="0"/>
              <a:pPr/>
              <a:t>10/30/25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A193F-0B61-43DD-8E45-EFEAC43E3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1554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5961-D3A8-4945-AEE4-EE1952DBD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8A1B-4E1E-43EF-8A39-7D4A3879B9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4" r:id="rId10"/>
    <p:sldLayoutId id="2147483773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ackground Fill">
            <a:extLst>
              <a:ext uri="{FF2B5EF4-FFF2-40B4-BE49-F238E27FC236}">
                <a16:creationId xmlns:a16="http://schemas.microsoft.com/office/drawing/2014/main" id="{B6D694DB-A3FC-4F14-A225-17BEBA44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A row of cell phones&#10;&#10;Description automatically generated">
            <a:extLst>
              <a:ext uri="{FF2B5EF4-FFF2-40B4-BE49-F238E27FC236}">
                <a16:creationId xmlns:a16="http://schemas.microsoft.com/office/drawing/2014/main" id="{1D26F61A-5D02-17A8-DC9A-E540358CC0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25"/>
          <a:stretch/>
        </p:blipFill>
        <p:spPr>
          <a:xfrm>
            <a:off x="0" y="173043"/>
            <a:ext cx="12188941" cy="68579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233B4D5-2565-4CC0-A9B1-C9EA9E9DE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C733D-F06A-0BF0-FC1E-98C13C30D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2048" y="-1280322"/>
            <a:ext cx="7965317" cy="2387600"/>
          </a:xfrm>
        </p:spPr>
        <p:txBody>
          <a:bodyPr>
            <a:normAutofit/>
          </a:bodyPr>
          <a:lstStyle/>
          <a:p>
            <a:r>
              <a:rPr lang="ro-RO" noProof="1">
                <a:solidFill>
                  <a:srgbClr val="FFFFFF"/>
                </a:solidFill>
                <a:latin typeface="Gill Sans MT" panose="020B0502020104020203" pitchFamily="34" charset="77"/>
              </a:rPr>
              <a:t>Evoluția Dezvoltarii Nokia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195D0-FE2E-05E5-E74F-17DBF757B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9520" y="1107278"/>
            <a:ext cx="5638801" cy="1655762"/>
          </a:xfrm>
        </p:spPr>
        <p:txBody>
          <a:bodyPr>
            <a:normAutofit/>
          </a:bodyPr>
          <a:lstStyle/>
          <a:p>
            <a:pPr algn="ctr"/>
            <a:r>
              <a:rPr lang="ro-RO" noProof="1">
                <a:solidFill>
                  <a:srgbClr val="FFFFFF"/>
                </a:solidFill>
              </a:rPr>
              <a:t>Tripa Tudor </a:t>
            </a:r>
          </a:p>
          <a:p>
            <a:pPr algn="ctr"/>
            <a:r>
              <a:rPr lang="ro-RO" noProof="1">
                <a:solidFill>
                  <a:srgbClr val="FFFFFF"/>
                </a:solidFill>
              </a:rPr>
              <a:t>a-VI-a E</a:t>
            </a:r>
          </a:p>
        </p:txBody>
      </p:sp>
    </p:spTree>
    <p:extLst>
      <p:ext uri="{BB962C8B-B14F-4D97-AF65-F5344CB8AC3E}">
        <p14:creationId xmlns:p14="http://schemas.microsoft.com/office/powerpoint/2010/main" val="2579673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Background Fill">
            <a:extLst>
              <a:ext uri="{FF2B5EF4-FFF2-40B4-BE49-F238E27FC236}">
                <a16:creationId xmlns:a16="http://schemas.microsoft.com/office/drawing/2014/main" id="{FAFB3478-4AEC-431E-93B2-1593839C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50" name="Color Fill">
            <a:extLst>
              <a:ext uri="{FF2B5EF4-FFF2-40B4-BE49-F238E27FC236}">
                <a16:creationId xmlns:a16="http://schemas.microsoft.com/office/drawing/2014/main" id="{3FFB0B4B-B126-43E0-A25C-BA563433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52" name="Graphic 9">
            <a:extLst>
              <a:ext uri="{FF2B5EF4-FFF2-40B4-BE49-F238E27FC236}">
                <a16:creationId xmlns:a16="http://schemas.microsoft.com/office/drawing/2014/main" id="{D9C0F9DF-6CF4-451E-A975-A223B0DD4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6719" y="0"/>
            <a:ext cx="6905281" cy="6858000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54" name="Texture">
            <a:extLst>
              <a:ext uri="{FF2B5EF4-FFF2-40B4-BE49-F238E27FC236}">
                <a16:creationId xmlns:a16="http://schemas.microsoft.com/office/drawing/2014/main" id="{2E922E9E-A29B-4164-A634-B718A4336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A5A308-DB2F-6B44-070C-842B72580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8952"/>
            <a:ext cx="4503557" cy="1325563"/>
          </a:xfrm>
        </p:spPr>
        <p:txBody>
          <a:bodyPr anchor="b">
            <a:normAutofit/>
          </a:bodyPr>
          <a:lstStyle/>
          <a:p>
            <a:r>
              <a:rPr lang="en-RO" dirty="0"/>
              <a:t>Prima etapă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7B5BA-CBF8-7748-9D65-D2CEF9D7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4930346" cy="3804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(1980-1990)</a:t>
            </a:r>
          </a:p>
          <a:p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anii</a:t>
            </a:r>
            <a:r>
              <a:rPr lang="en-GB" dirty="0"/>
              <a:t> 1980, Nokia a </a:t>
            </a:r>
            <a:r>
              <a:rPr lang="en-GB" dirty="0" err="1"/>
              <a:t>intrat</a:t>
            </a:r>
            <a:r>
              <a:rPr lang="en-GB" dirty="0"/>
              <a:t> pe </a:t>
            </a:r>
            <a:r>
              <a:rPr lang="en-GB" dirty="0" err="1"/>
              <a:t>piața</a:t>
            </a:r>
            <a:r>
              <a:rPr lang="en-GB" dirty="0"/>
              <a:t> </a:t>
            </a:r>
            <a:r>
              <a:rPr lang="en-GB" dirty="0" err="1"/>
              <a:t>telecomunicațiilor</a:t>
            </a:r>
            <a:r>
              <a:rPr lang="en-GB" dirty="0"/>
              <a:t>, </a:t>
            </a:r>
            <a:r>
              <a:rPr lang="en-GB" dirty="0" err="1"/>
              <a:t>lansând</a:t>
            </a:r>
            <a:r>
              <a:rPr lang="en-GB" dirty="0"/>
              <a:t> </a:t>
            </a:r>
            <a:r>
              <a:rPr lang="en-GB" dirty="0" err="1"/>
              <a:t>telefoane</a:t>
            </a:r>
            <a:r>
              <a:rPr lang="en-GB" dirty="0"/>
              <a:t> mobile </a:t>
            </a:r>
            <a:r>
              <a:rPr lang="en-GB" dirty="0" err="1"/>
              <a:t>rudimentare</a:t>
            </a:r>
            <a:r>
              <a:rPr lang="en-GB" dirty="0"/>
              <a:t>, precum </a:t>
            </a:r>
            <a:r>
              <a:rPr lang="en-GB" dirty="0" err="1"/>
              <a:t>Mobira</a:t>
            </a:r>
            <a:r>
              <a:rPr lang="en-GB" dirty="0"/>
              <a:t> Senator(1982), un </a:t>
            </a:r>
            <a:r>
              <a:rPr lang="en-GB" dirty="0" err="1"/>
              <a:t>telefon</a:t>
            </a:r>
            <a:r>
              <a:rPr lang="en-GB" dirty="0"/>
              <a:t> </a:t>
            </a:r>
            <a:r>
              <a:rPr lang="en-GB" dirty="0" err="1"/>
              <a:t>masiv</a:t>
            </a:r>
            <a:r>
              <a:rPr lang="en-GB" dirty="0"/>
              <a:t> </a:t>
            </a:r>
            <a:r>
              <a:rPr lang="en-GB" dirty="0" err="1"/>
              <a:t>destinat</a:t>
            </a:r>
            <a:r>
              <a:rPr lang="en-GB" dirty="0"/>
              <a:t> </a:t>
            </a:r>
            <a:r>
              <a:rPr lang="en-GB" dirty="0" err="1"/>
              <a:t>automobilelor</a:t>
            </a:r>
            <a:r>
              <a:rPr lang="en-GB" dirty="0"/>
              <a:t>. Un pas </a:t>
            </a:r>
            <a:r>
              <a:rPr lang="en-GB" dirty="0" err="1"/>
              <a:t>semnificativ</a:t>
            </a:r>
            <a:r>
              <a:rPr lang="en-GB" dirty="0"/>
              <a:t> a </a:t>
            </a:r>
            <a:r>
              <a:rPr lang="en-GB" dirty="0" err="1"/>
              <a:t>fost</a:t>
            </a:r>
            <a:r>
              <a:rPr lang="en-GB" dirty="0"/>
              <a:t> </a:t>
            </a:r>
            <a:r>
              <a:rPr lang="en-GB" dirty="0" err="1"/>
              <a:t>lansarea</a:t>
            </a:r>
            <a:r>
              <a:rPr lang="en-GB" dirty="0"/>
              <a:t> </a:t>
            </a:r>
            <a:r>
              <a:rPr lang="en-GB" dirty="0" err="1"/>
              <a:t>Mobira</a:t>
            </a:r>
            <a:r>
              <a:rPr lang="en-GB" dirty="0"/>
              <a:t> </a:t>
            </a:r>
            <a:r>
              <a:rPr lang="en-GB" dirty="0" err="1"/>
              <a:t>Cityman</a:t>
            </a:r>
            <a:r>
              <a:rPr lang="en-GB" dirty="0"/>
              <a:t> (1987), </a:t>
            </a:r>
            <a:r>
              <a:rPr lang="en-GB" dirty="0" err="1"/>
              <a:t>unul</a:t>
            </a:r>
            <a:r>
              <a:rPr lang="en-GB" dirty="0"/>
              <a:t> </a:t>
            </a:r>
            <a:r>
              <a:rPr lang="en-GB" dirty="0" err="1"/>
              <a:t>dintre</a:t>
            </a:r>
            <a:r>
              <a:rPr lang="en-GB" dirty="0"/>
              <a:t> </a:t>
            </a:r>
            <a:r>
              <a:rPr lang="en-GB" dirty="0" err="1"/>
              <a:t>primele</a:t>
            </a:r>
            <a:r>
              <a:rPr lang="en-GB" dirty="0"/>
              <a:t> </a:t>
            </a:r>
            <a:r>
              <a:rPr lang="en-GB" dirty="0" err="1"/>
              <a:t>telefoane</a:t>
            </a:r>
            <a:r>
              <a:rPr lang="en-GB" dirty="0"/>
              <a:t> </a:t>
            </a:r>
            <a:r>
              <a:rPr lang="en-GB" dirty="0" err="1"/>
              <a:t>portabile</a:t>
            </a:r>
            <a:r>
              <a:rPr lang="en-GB" dirty="0"/>
              <a:t>, care a </a:t>
            </a:r>
            <a:r>
              <a:rPr lang="en-GB" dirty="0" err="1"/>
              <a:t>devenit</a:t>
            </a:r>
            <a:r>
              <a:rPr lang="en-GB" dirty="0"/>
              <a:t> </a:t>
            </a:r>
            <a:r>
              <a:rPr lang="en-GB" dirty="0" err="1"/>
              <a:t>simbolul</a:t>
            </a:r>
            <a:r>
              <a:rPr lang="en-GB" dirty="0"/>
              <a:t> </a:t>
            </a:r>
            <a:r>
              <a:rPr lang="en-GB" dirty="0" err="1"/>
              <a:t>mobilității</a:t>
            </a:r>
            <a:r>
              <a:rPr lang="en-GB" dirty="0"/>
              <a:t>.</a:t>
            </a:r>
          </a:p>
          <a:p>
            <a:endParaRPr lang="en-RO" dirty="0"/>
          </a:p>
        </p:txBody>
      </p:sp>
      <p:pic>
        <p:nvPicPr>
          <p:cNvPr id="1026" name="Picture 2" descr="Nokia - Cityman 150 | Mobile Phone Museum">
            <a:extLst>
              <a:ext uri="{FF2B5EF4-FFF2-40B4-BE49-F238E27FC236}">
                <a16:creationId xmlns:a16="http://schemas.microsoft.com/office/drawing/2014/main" id="{11FACAFB-E136-92D1-D1FC-661484C9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75119">
            <a:off x="5132521" y="1729589"/>
            <a:ext cx="4572299" cy="684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ack radio with a black background&#10;&#10;Description automatically generated">
            <a:extLst>
              <a:ext uri="{FF2B5EF4-FFF2-40B4-BE49-F238E27FC236}">
                <a16:creationId xmlns:a16="http://schemas.microsoft.com/office/drawing/2014/main" id="{AC76851A-B3F3-6B20-E0B3-0ED988B30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221" y="458838"/>
            <a:ext cx="3935853" cy="563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7960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cell phone&#10;&#10;Description automatically generated">
            <a:extLst>
              <a:ext uri="{FF2B5EF4-FFF2-40B4-BE49-F238E27FC236}">
                <a16:creationId xmlns:a16="http://schemas.microsoft.com/office/drawing/2014/main" id="{55FFBAF8-D804-AA60-05E4-67A63481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81843">
            <a:off x="545133" y="3209267"/>
            <a:ext cx="2229865" cy="4459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3F8B0D-08DC-999E-6960-29A80E3F2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514" y="668047"/>
            <a:ext cx="7685037" cy="1325563"/>
          </a:xfrm>
        </p:spPr>
        <p:txBody>
          <a:bodyPr/>
          <a:lstStyle/>
          <a:p>
            <a:r>
              <a:rPr lang="en-RO" dirty="0"/>
              <a:t>2. Dominanță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7F946-87B1-DCAF-54DF-DBF08888A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3773" y="2096713"/>
            <a:ext cx="6430905" cy="408025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(1990-2000)</a:t>
            </a:r>
          </a:p>
          <a:p>
            <a:pPr marL="0" indent="0">
              <a:buNone/>
            </a:pP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anii</a:t>
            </a:r>
            <a:r>
              <a:rPr lang="en-GB" dirty="0"/>
              <a:t> 1990, Nokia a </a:t>
            </a:r>
            <a:r>
              <a:rPr lang="en-GB" dirty="0" err="1"/>
              <a:t>devenit</a:t>
            </a:r>
            <a:r>
              <a:rPr lang="en-GB" dirty="0"/>
              <a:t> </a:t>
            </a:r>
            <a:r>
              <a:rPr lang="en-GB" dirty="0" err="1"/>
              <a:t>lider</a:t>
            </a:r>
            <a:r>
              <a:rPr lang="en-GB" dirty="0"/>
              <a:t> global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domeniul</a:t>
            </a:r>
            <a:r>
              <a:rPr lang="en-GB" dirty="0"/>
              <a:t> </a:t>
            </a:r>
            <a:r>
              <a:rPr lang="en-GB" dirty="0" err="1"/>
              <a:t>telefoanelor</a:t>
            </a:r>
            <a:r>
              <a:rPr lang="en-GB" dirty="0"/>
              <a:t> mobile, </a:t>
            </a:r>
            <a:r>
              <a:rPr lang="en-GB" dirty="0" err="1"/>
              <a:t>cunoscută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modelele</a:t>
            </a:r>
            <a:r>
              <a:rPr lang="en-GB" dirty="0"/>
              <a:t> </a:t>
            </a:r>
            <a:r>
              <a:rPr lang="en-GB" dirty="0" err="1"/>
              <a:t>compacte</a:t>
            </a:r>
            <a:r>
              <a:rPr lang="en-GB" dirty="0"/>
              <a:t>, </a:t>
            </a:r>
            <a:r>
              <a:rPr lang="en-GB" dirty="0" err="1"/>
              <a:t>fiabile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ușor</a:t>
            </a:r>
            <a:r>
              <a:rPr lang="en-GB" dirty="0"/>
              <a:t> de </a:t>
            </a:r>
            <a:r>
              <a:rPr lang="en-GB" dirty="0" err="1"/>
              <a:t>utilizat</a:t>
            </a:r>
            <a:r>
              <a:rPr lang="en-GB" dirty="0"/>
              <a:t>. </a:t>
            </a:r>
            <a:r>
              <a:rPr lang="en-GB" dirty="0" err="1"/>
              <a:t>Lansarea</a:t>
            </a:r>
            <a:r>
              <a:rPr lang="en-GB" dirty="0"/>
              <a:t> Nokia 1011 </a:t>
            </a:r>
            <a:r>
              <a:rPr lang="en-GB" dirty="0" err="1"/>
              <a:t>în</a:t>
            </a:r>
            <a:r>
              <a:rPr lang="en-GB" dirty="0"/>
              <a:t> 1992 a </a:t>
            </a:r>
            <a:r>
              <a:rPr lang="en-GB" dirty="0" err="1"/>
              <a:t>fost</a:t>
            </a:r>
            <a:r>
              <a:rPr lang="en-GB" dirty="0"/>
              <a:t> un moment </a:t>
            </a:r>
            <a:r>
              <a:rPr lang="en-GB" dirty="0" err="1"/>
              <a:t>istoric</a:t>
            </a:r>
            <a:r>
              <a:rPr lang="en-GB" dirty="0"/>
              <a:t>, </a:t>
            </a:r>
            <a:r>
              <a:rPr lang="en-GB" dirty="0" err="1"/>
              <a:t>fiind</a:t>
            </a:r>
            <a:r>
              <a:rPr lang="en-GB" dirty="0"/>
              <a:t> </a:t>
            </a:r>
            <a:r>
              <a:rPr lang="en-GB" dirty="0" err="1"/>
              <a:t>primul</a:t>
            </a:r>
            <a:r>
              <a:rPr lang="en-GB" dirty="0"/>
              <a:t> </a:t>
            </a:r>
            <a:r>
              <a:rPr lang="en-GB" dirty="0" err="1"/>
              <a:t>telefon</a:t>
            </a:r>
            <a:r>
              <a:rPr lang="en-GB" dirty="0"/>
              <a:t> GSM </a:t>
            </a:r>
            <a:r>
              <a:rPr lang="en-GB" dirty="0" err="1"/>
              <a:t>comercial</a:t>
            </a:r>
            <a:r>
              <a:rPr lang="en-GB" dirty="0"/>
              <a:t>. Alte </a:t>
            </a:r>
            <a:r>
              <a:rPr lang="en-GB" dirty="0" err="1"/>
              <a:t>modele</a:t>
            </a:r>
            <a:r>
              <a:rPr lang="en-GB" dirty="0"/>
              <a:t> </a:t>
            </a:r>
            <a:r>
              <a:rPr lang="en-GB" dirty="0" err="1"/>
              <a:t>iconice</a:t>
            </a:r>
            <a:r>
              <a:rPr lang="en-GB" dirty="0"/>
              <a:t> au </a:t>
            </a:r>
            <a:r>
              <a:rPr lang="en-GB" dirty="0" err="1"/>
              <a:t>fost</a:t>
            </a:r>
            <a:r>
              <a:rPr lang="en-GB" dirty="0"/>
              <a:t>:</a:t>
            </a:r>
          </a:p>
          <a:p>
            <a:r>
              <a:rPr lang="en-GB" dirty="0"/>
              <a:t>Nokia 3210 (1999): </a:t>
            </a:r>
            <a:r>
              <a:rPr lang="en-GB" dirty="0" err="1"/>
              <a:t>primul</a:t>
            </a:r>
            <a:r>
              <a:rPr lang="en-GB" dirty="0"/>
              <a:t> </a:t>
            </a:r>
            <a:r>
              <a:rPr lang="en-GB" dirty="0" err="1"/>
              <a:t>telefon</a:t>
            </a:r>
            <a:r>
              <a:rPr lang="en-GB" dirty="0"/>
              <a:t> </a:t>
            </a:r>
            <a:r>
              <a:rPr lang="en-GB" dirty="0" err="1"/>
              <a:t>fără</a:t>
            </a:r>
            <a:r>
              <a:rPr lang="en-GB" dirty="0"/>
              <a:t> </a:t>
            </a:r>
            <a:r>
              <a:rPr lang="en-GB" dirty="0" err="1"/>
              <a:t>antenă</a:t>
            </a:r>
            <a:r>
              <a:rPr lang="en-GB" dirty="0"/>
              <a:t> </a:t>
            </a:r>
            <a:r>
              <a:rPr lang="en-GB" dirty="0" err="1"/>
              <a:t>externă</a:t>
            </a:r>
            <a:r>
              <a:rPr lang="en-GB" dirty="0"/>
              <a:t>.</a:t>
            </a:r>
          </a:p>
          <a:p>
            <a:r>
              <a:rPr lang="en-GB" dirty="0"/>
              <a:t>Nokia 3310 (2000): </a:t>
            </a:r>
            <a:r>
              <a:rPr lang="en-GB" dirty="0" err="1"/>
              <a:t>apreciat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durabilitate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baterie</a:t>
            </a:r>
            <a:r>
              <a:rPr lang="en-GB" dirty="0"/>
              <a:t>, </a:t>
            </a:r>
            <a:r>
              <a:rPr lang="en-GB" dirty="0" err="1"/>
              <a:t>devenind</a:t>
            </a:r>
            <a:r>
              <a:rPr lang="en-GB" dirty="0"/>
              <a:t> un </a:t>
            </a:r>
            <a:r>
              <a:rPr lang="en-GB" dirty="0" err="1"/>
              <a:t>simbol</a:t>
            </a:r>
            <a:r>
              <a:rPr lang="en-GB" dirty="0"/>
              <a:t> al </a:t>
            </a:r>
            <a:r>
              <a:rPr lang="en-GB" dirty="0" err="1"/>
              <a:t>telefoanelor</a:t>
            </a:r>
            <a:r>
              <a:rPr lang="en-GB" dirty="0"/>
              <a:t> </a:t>
            </a:r>
            <a:r>
              <a:rPr lang="en-GB" dirty="0" err="1"/>
              <a:t>robuste</a:t>
            </a:r>
            <a:endParaRPr lang="en-GB" dirty="0"/>
          </a:p>
          <a:p>
            <a:endParaRPr lang="en-RO" dirty="0"/>
          </a:p>
        </p:txBody>
      </p:sp>
      <p:pic>
        <p:nvPicPr>
          <p:cNvPr id="5" name="Picture 4" descr="A grey cell phone with a screen&#10;&#10;Description automatically generated">
            <a:extLst>
              <a:ext uri="{FF2B5EF4-FFF2-40B4-BE49-F238E27FC236}">
                <a16:creationId xmlns:a16="http://schemas.microsoft.com/office/drawing/2014/main" id="{0A711899-3343-08E2-58C0-5226FB484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27575">
            <a:off x="5988806" y="3111689"/>
            <a:ext cx="7739740" cy="39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4107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2399-3D66-7819-CB35-0F717D289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3. Era </a:t>
            </a:r>
            <a:r>
              <a:rPr lang="en-GB" dirty="0" err="1"/>
              <a:t>telefoanelor</a:t>
            </a:r>
            <a:r>
              <a:rPr lang="en-GB" dirty="0"/>
              <a:t> </a:t>
            </a:r>
            <a:r>
              <a:rPr lang="en-GB" dirty="0" err="1"/>
              <a:t>inteligente</a:t>
            </a:r>
            <a:r>
              <a:rPr lang="en-GB" dirty="0"/>
              <a:t> </a:t>
            </a:r>
            <a:br>
              <a:rPr lang="en-GB" dirty="0"/>
            </a:br>
            <a:endParaRPr lang="en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401D3-640A-BF1A-638A-9A6EA42A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12508"/>
            <a:ext cx="8217243" cy="4080250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(2000-2010)</a:t>
            </a:r>
          </a:p>
          <a:p>
            <a:endParaRPr lang="en-GB" dirty="0"/>
          </a:p>
          <a:p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anii</a:t>
            </a:r>
            <a:r>
              <a:rPr lang="en-GB" dirty="0"/>
              <a:t> 2000, Nokia a </a:t>
            </a:r>
            <a:r>
              <a:rPr lang="en-GB" dirty="0" err="1"/>
              <a:t>lansat</a:t>
            </a:r>
            <a:r>
              <a:rPr lang="en-GB" dirty="0"/>
              <a:t> </a:t>
            </a:r>
            <a:r>
              <a:rPr lang="en-GB" dirty="0" err="1"/>
              <a:t>modele</a:t>
            </a:r>
            <a:r>
              <a:rPr lang="en-GB" dirty="0"/>
              <a:t> </a:t>
            </a:r>
            <a:r>
              <a:rPr lang="en-GB" dirty="0" err="1"/>
              <a:t>inovatoare</a:t>
            </a:r>
            <a:r>
              <a:rPr lang="en-GB" dirty="0"/>
              <a:t> precum seria Nokia Communicator </a:t>
            </a:r>
            <a:r>
              <a:rPr lang="en-GB" dirty="0" err="1"/>
              <a:t>și</a:t>
            </a:r>
            <a:r>
              <a:rPr lang="en-GB" dirty="0"/>
              <a:t> seria Nokia N (ex. N95), care au </a:t>
            </a:r>
            <a:r>
              <a:rPr lang="en-GB" dirty="0" err="1"/>
              <a:t>introdus</a:t>
            </a:r>
            <a:r>
              <a:rPr lang="en-GB" dirty="0"/>
              <a:t> </a:t>
            </a:r>
            <a:r>
              <a:rPr lang="en-GB" dirty="0" err="1"/>
              <a:t>funcții</a:t>
            </a:r>
            <a:r>
              <a:rPr lang="en-GB" dirty="0"/>
              <a:t> </a:t>
            </a:r>
            <a:r>
              <a:rPr lang="en-GB" dirty="0" err="1"/>
              <a:t>avansate</a:t>
            </a:r>
            <a:r>
              <a:rPr lang="en-GB" dirty="0"/>
              <a:t>, </a:t>
            </a:r>
            <a:r>
              <a:rPr lang="en-GB" dirty="0" err="1"/>
              <a:t>dar</a:t>
            </a:r>
            <a:r>
              <a:rPr lang="en-GB" dirty="0"/>
              <a:t> au </a:t>
            </a:r>
            <a:r>
              <a:rPr lang="en-GB" dirty="0" err="1"/>
              <a:t>pierdut</a:t>
            </a:r>
            <a:r>
              <a:rPr lang="en-GB" dirty="0"/>
              <a:t> </a:t>
            </a:r>
            <a:r>
              <a:rPr lang="en-GB" dirty="0" err="1"/>
              <a:t>teren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fața</a:t>
            </a:r>
            <a:r>
              <a:rPr lang="en-GB" dirty="0"/>
              <a:t> iPhone-</a:t>
            </a:r>
            <a:r>
              <a:rPr lang="en-GB" dirty="0" err="1"/>
              <a:t>ului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Android-</a:t>
            </a:r>
            <a:r>
              <a:rPr lang="en-GB" dirty="0" err="1"/>
              <a:t>ului</a:t>
            </a:r>
            <a:r>
              <a:rPr lang="en-GB" dirty="0"/>
              <a:t>. Dar </a:t>
            </a:r>
            <a:r>
              <a:rPr lang="en-GB" dirty="0" err="1"/>
              <a:t>sistemul</a:t>
            </a:r>
            <a:r>
              <a:rPr lang="en-GB" dirty="0"/>
              <a:t> de </a:t>
            </a:r>
            <a:r>
              <a:rPr lang="en-GB" dirty="0" err="1"/>
              <a:t>operare</a:t>
            </a:r>
            <a:r>
              <a:rPr lang="en-GB" dirty="0"/>
              <a:t> Symbian nu a </a:t>
            </a:r>
            <a:r>
              <a:rPr lang="en-GB" dirty="0" err="1"/>
              <a:t>reușit</a:t>
            </a:r>
            <a:r>
              <a:rPr lang="en-GB" dirty="0"/>
              <a:t> </a:t>
            </a:r>
            <a:r>
              <a:rPr lang="en-GB" dirty="0" err="1"/>
              <a:t>să</a:t>
            </a:r>
            <a:r>
              <a:rPr lang="en-GB" dirty="0"/>
              <a:t> </a:t>
            </a:r>
            <a:r>
              <a:rPr lang="en-GB" dirty="0" err="1"/>
              <a:t>țină</a:t>
            </a:r>
            <a:r>
              <a:rPr lang="en-GB" dirty="0"/>
              <a:t> pasul cu </a:t>
            </a:r>
            <a:r>
              <a:rPr lang="en-GB" dirty="0" err="1"/>
              <a:t>noile</a:t>
            </a:r>
            <a:r>
              <a:rPr lang="en-GB" dirty="0"/>
              <a:t> </a:t>
            </a:r>
            <a:r>
              <a:rPr lang="en-GB" dirty="0" err="1"/>
              <a:t>tehnologii</a:t>
            </a:r>
            <a:endParaRPr lang="en-GB" dirty="0"/>
          </a:p>
          <a:p>
            <a:endParaRPr lang="en-RO" dirty="0"/>
          </a:p>
        </p:txBody>
      </p:sp>
      <p:pic>
        <p:nvPicPr>
          <p:cNvPr id="5" name="Picture 4" descr="A close-up of a cell phone&#10;&#10;Description automatically generated">
            <a:extLst>
              <a:ext uri="{FF2B5EF4-FFF2-40B4-BE49-F238E27FC236}">
                <a16:creationId xmlns:a16="http://schemas.microsoft.com/office/drawing/2014/main" id="{552F3080-F6B8-5C5A-3509-4812BB9C8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63801">
            <a:off x="8674443" y="2545493"/>
            <a:ext cx="3569386" cy="5232789"/>
          </a:xfrm>
          <a:prstGeom prst="rect">
            <a:avLst/>
          </a:prstGeom>
        </p:spPr>
      </p:pic>
      <p:pic>
        <p:nvPicPr>
          <p:cNvPr id="7" name="Picture 6" descr="A close-up of a white cell phone&#10;&#10;Description automatically generated">
            <a:extLst>
              <a:ext uri="{FF2B5EF4-FFF2-40B4-BE49-F238E27FC236}">
                <a16:creationId xmlns:a16="http://schemas.microsoft.com/office/drawing/2014/main" id="{88BA2F76-5C1B-9AF4-2464-58F093E40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962" y="3429000"/>
            <a:ext cx="6354708" cy="513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5799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3276-6AA1-3A7D-267F-1A1719121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654" y="668833"/>
            <a:ext cx="9860692" cy="1325563"/>
          </a:xfrm>
        </p:spPr>
        <p:txBody>
          <a:bodyPr/>
          <a:lstStyle/>
          <a:p>
            <a:r>
              <a:rPr lang="en-GB" dirty="0"/>
              <a:t>4. Decline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parteneriat</a:t>
            </a:r>
            <a:r>
              <a:rPr lang="en-GB" dirty="0"/>
              <a:t> cu Microsoft</a:t>
            </a:r>
            <a:endParaRPr lang="en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20AC8-74A0-AFF5-3C81-E675C3F71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2181" y="2108917"/>
            <a:ext cx="7685037" cy="4080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0" i="0" u="none" strike="noStrike" dirty="0">
                <a:effectLst/>
                <a:latin typeface="+mj-lt"/>
              </a:rPr>
              <a:t>(2010-2014)</a:t>
            </a:r>
          </a:p>
          <a:p>
            <a:pPr marL="0" indent="0" algn="ctr">
              <a:buNone/>
            </a:pPr>
            <a:r>
              <a:rPr lang="en-GB" sz="2400" dirty="0" err="1">
                <a:latin typeface="+mj-lt"/>
              </a:rPr>
              <a:t>După</a:t>
            </a:r>
            <a:r>
              <a:rPr lang="en-GB" sz="2400" dirty="0">
                <a:latin typeface="+mj-lt"/>
              </a:rPr>
              <a:t> o </a:t>
            </a:r>
            <a:r>
              <a:rPr lang="en-GB" sz="2400" dirty="0" err="1">
                <a:latin typeface="+mj-lt"/>
              </a:rPr>
              <a:t>perioadă</a:t>
            </a:r>
            <a:r>
              <a:rPr lang="en-GB" sz="2400" dirty="0">
                <a:latin typeface="+mj-lt"/>
              </a:rPr>
              <a:t> de </a:t>
            </a:r>
            <a:r>
              <a:rPr lang="en-GB" sz="2400" dirty="0" err="1">
                <a:latin typeface="+mj-lt"/>
              </a:rPr>
              <a:t>declin</a:t>
            </a:r>
            <a:r>
              <a:rPr lang="en-GB" sz="2400" dirty="0">
                <a:latin typeface="+mj-lt"/>
              </a:rPr>
              <a:t>, Nokia a </a:t>
            </a:r>
            <a:r>
              <a:rPr lang="en-GB" sz="2400" dirty="0" err="1">
                <a:latin typeface="+mj-lt"/>
              </a:rPr>
              <a:t>adoptat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sistemul</a:t>
            </a:r>
            <a:r>
              <a:rPr lang="en-GB" sz="2400" dirty="0">
                <a:latin typeface="+mj-lt"/>
              </a:rPr>
              <a:t> Windows Phone </a:t>
            </a:r>
            <a:r>
              <a:rPr lang="en-GB" sz="2400" dirty="0" err="1">
                <a:latin typeface="+mj-lt"/>
              </a:rPr>
              <a:t>printr</a:t>
            </a:r>
            <a:r>
              <a:rPr lang="en-GB" sz="2400" dirty="0">
                <a:latin typeface="+mj-lt"/>
              </a:rPr>
              <a:t>-un </a:t>
            </a:r>
            <a:r>
              <a:rPr lang="en-GB" sz="2400" dirty="0" err="1">
                <a:latin typeface="+mj-lt"/>
              </a:rPr>
              <a:t>parteneriat</a:t>
            </a:r>
            <a:r>
              <a:rPr lang="en-GB" sz="2400" dirty="0">
                <a:latin typeface="+mj-lt"/>
              </a:rPr>
              <a:t> cu Microsoft. </a:t>
            </a:r>
            <a:r>
              <a:rPr lang="en-GB" sz="2400" dirty="0" err="1">
                <a:latin typeface="+mj-lt"/>
              </a:rPr>
              <a:t>Modelele</a:t>
            </a:r>
            <a:r>
              <a:rPr lang="en-GB" sz="2400" dirty="0">
                <a:latin typeface="+mj-lt"/>
              </a:rPr>
              <a:t> Lumia au </a:t>
            </a:r>
            <a:r>
              <a:rPr lang="en-GB" sz="2400" dirty="0" err="1">
                <a:latin typeface="+mj-lt"/>
              </a:rPr>
              <a:t>fost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inovatoare</a:t>
            </a:r>
            <a:r>
              <a:rPr lang="en-GB" sz="2400" dirty="0">
                <a:latin typeface="+mj-lt"/>
              </a:rPr>
              <a:t>, </a:t>
            </a:r>
            <a:r>
              <a:rPr lang="en-GB" sz="2400" dirty="0" err="1">
                <a:latin typeface="+mj-lt"/>
              </a:rPr>
              <a:t>dar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lipsa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popularității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sistemului</a:t>
            </a:r>
            <a:r>
              <a:rPr lang="en-GB" sz="2400" dirty="0">
                <a:latin typeface="+mj-lt"/>
              </a:rPr>
              <a:t> de </a:t>
            </a:r>
            <a:r>
              <a:rPr lang="en-GB" sz="2400" dirty="0" err="1">
                <a:latin typeface="+mj-lt"/>
              </a:rPr>
              <a:t>operare</a:t>
            </a:r>
            <a:r>
              <a:rPr lang="en-GB" sz="2400" dirty="0">
                <a:latin typeface="+mj-lt"/>
              </a:rPr>
              <a:t> a </a:t>
            </a:r>
            <a:r>
              <a:rPr lang="en-GB" sz="2400" dirty="0" err="1">
                <a:latin typeface="+mj-lt"/>
              </a:rPr>
              <a:t>dus</a:t>
            </a:r>
            <a:r>
              <a:rPr lang="en-GB" sz="2400" dirty="0">
                <a:latin typeface="+mj-lt"/>
              </a:rPr>
              <a:t> la </a:t>
            </a:r>
            <a:r>
              <a:rPr lang="en-GB" sz="2400" dirty="0" err="1">
                <a:latin typeface="+mj-lt"/>
              </a:rPr>
              <a:t>vânzarea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diviziei</a:t>
            </a:r>
            <a:r>
              <a:rPr lang="en-GB" sz="2400" dirty="0">
                <a:latin typeface="+mj-lt"/>
              </a:rPr>
              <a:t> de </a:t>
            </a:r>
            <a:r>
              <a:rPr lang="en-GB" sz="2400" dirty="0" err="1">
                <a:latin typeface="+mj-lt"/>
              </a:rPr>
              <a:t>telefoane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 err="1">
                <a:latin typeface="+mj-lt"/>
              </a:rPr>
              <a:t>către</a:t>
            </a:r>
            <a:r>
              <a:rPr lang="en-GB" sz="2400" dirty="0">
                <a:latin typeface="+mj-lt"/>
              </a:rPr>
              <a:t> Microsoft </a:t>
            </a:r>
            <a:r>
              <a:rPr lang="en-GB" sz="2400" dirty="0" err="1">
                <a:latin typeface="+mj-lt"/>
              </a:rPr>
              <a:t>în</a:t>
            </a:r>
            <a:r>
              <a:rPr lang="en-GB" sz="2400" dirty="0">
                <a:latin typeface="+mj-lt"/>
              </a:rPr>
              <a:t> 2014.</a:t>
            </a:r>
            <a:endParaRPr lang="en-RO" sz="2400" dirty="0">
              <a:latin typeface="+mj-lt"/>
            </a:endParaRPr>
          </a:p>
        </p:txBody>
      </p:sp>
      <p:pic>
        <p:nvPicPr>
          <p:cNvPr id="5" name="Picture 4" descr="A back and side view of a cell phone&#10;&#10;Description automatically generated">
            <a:extLst>
              <a:ext uri="{FF2B5EF4-FFF2-40B4-BE49-F238E27FC236}">
                <a16:creationId xmlns:a16="http://schemas.microsoft.com/office/drawing/2014/main" id="{045AA6CC-B9A6-ED40-9024-25B18CF2C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596" y="4044951"/>
            <a:ext cx="6135295" cy="4613361"/>
          </a:xfrm>
          <a:prstGeom prst="rect">
            <a:avLst/>
          </a:prstGeom>
        </p:spPr>
      </p:pic>
      <p:pic>
        <p:nvPicPr>
          <p:cNvPr id="7" name="Picture 6" descr="A hand holding a yellow cell phone&#10;&#10;Description automatically generated">
            <a:extLst>
              <a:ext uri="{FF2B5EF4-FFF2-40B4-BE49-F238E27FC236}">
                <a16:creationId xmlns:a16="http://schemas.microsoft.com/office/drawing/2014/main" id="{66F867C1-A48C-F943-243D-1625359E8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7617" y="3723085"/>
            <a:ext cx="4719597" cy="313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2463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6E66-4480-15F0-1BA9-DD22F01D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6" y="-45253"/>
            <a:ext cx="7685037" cy="1325563"/>
          </a:xfrm>
        </p:spPr>
        <p:txBody>
          <a:bodyPr/>
          <a:lstStyle/>
          <a:p>
            <a:r>
              <a:rPr lang="en-GB" dirty="0"/>
              <a:t>5. </a:t>
            </a:r>
            <a:r>
              <a:rPr lang="en-GB" dirty="0" err="1"/>
              <a:t>Revenirea</a:t>
            </a:r>
            <a:r>
              <a:rPr lang="en-GB" dirty="0"/>
              <a:t> sub HMD Global</a:t>
            </a:r>
            <a:endParaRPr lang="en-RO" dirty="0"/>
          </a:p>
        </p:txBody>
      </p:sp>
      <p:pic>
        <p:nvPicPr>
          <p:cNvPr id="5" name="Picture 4" descr="A cell phone with a screen&#10;&#10;Description automatically generated">
            <a:extLst>
              <a:ext uri="{FF2B5EF4-FFF2-40B4-BE49-F238E27FC236}">
                <a16:creationId xmlns:a16="http://schemas.microsoft.com/office/drawing/2014/main" id="{D8B1AABD-BF21-41DD-559F-0999244F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613" y="1993612"/>
            <a:ext cx="3116187" cy="4128948"/>
          </a:xfrm>
          <a:prstGeom prst="rect">
            <a:avLst/>
          </a:prstGeom>
        </p:spPr>
      </p:pic>
      <p:pic>
        <p:nvPicPr>
          <p:cNvPr id="7" name="Picture 6" descr="A back view of a cell phone&#10;&#10;Description automatically generated">
            <a:extLst>
              <a:ext uri="{FF2B5EF4-FFF2-40B4-BE49-F238E27FC236}">
                <a16:creationId xmlns:a16="http://schemas.microsoft.com/office/drawing/2014/main" id="{1248754E-6A72-8A02-FBEA-E11DA5208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6563">
            <a:off x="3038046" y="3751920"/>
            <a:ext cx="5056289" cy="50562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194F-566F-F50E-FCB6-D1AF80DF3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6011"/>
            <a:ext cx="7685037" cy="4080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dirty="0"/>
              <a:t>Din 2016, Nokia, sub </a:t>
            </a:r>
            <a:r>
              <a:rPr lang="en-GB" sz="2800" dirty="0" err="1"/>
              <a:t>licența</a:t>
            </a:r>
            <a:r>
              <a:rPr lang="en-GB" sz="2800" dirty="0"/>
              <a:t> HMD Global, a </a:t>
            </a:r>
            <a:r>
              <a:rPr lang="en-GB" sz="2800" dirty="0" err="1"/>
              <a:t>revenit</a:t>
            </a:r>
            <a:r>
              <a:rPr lang="en-GB" sz="2800" dirty="0"/>
              <a:t> pe </a:t>
            </a:r>
            <a:r>
              <a:rPr lang="en-GB" sz="2800" dirty="0" err="1"/>
              <a:t>piață</a:t>
            </a:r>
            <a:r>
              <a:rPr lang="en-GB" sz="2800" dirty="0"/>
              <a:t> cu smartphone-</a:t>
            </a:r>
            <a:r>
              <a:rPr lang="en-GB" sz="2800" dirty="0" err="1"/>
              <a:t>uri</a:t>
            </a:r>
            <a:r>
              <a:rPr lang="en-GB" sz="2800" dirty="0"/>
              <a:t> Android </a:t>
            </a:r>
            <a:r>
              <a:rPr lang="en-GB" sz="2800" dirty="0" err="1"/>
              <a:t>și</a:t>
            </a:r>
            <a:r>
              <a:rPr lang="en-GB" sz="2800" dirty="0"/>
              <a:t> </a:t>
            </a:r>
            <a:r>
              <a:rPr lang="en-GB" sz="2800" dirty="0" err="1"/>
              <a:t>relansări</a:t>
            </a:r>
            <a:r>
              <a:rPr lang="en-GB" sz="2800" dirty="0"/>
              <a:t> ale </a:t>
            </a:r>
            <a:r>
              <a:rPr lang="en-GB" sz="2800" dirty="0" err="1"/>
              <a:t>telefoanelor</a:t>
            </a:r>
            <a:r>
              <a:rPr lang="en-GB" sz="2800" dirty="0"/>
              <a:t> </a:t>
            </a:r>
            <a:r>
              <a:rPr lang="en-GB" sz="2800" dirty="0" err="1"/>
              <a:t>clasice</a:t>
            </a:r>
            <a:r>
              <a:rPr lang="en-GB" sz="2800" dirty="0"/>
              <a:t>, precum Nokia 3310 (2017), </a:t>
            </a:r>
            <a:r>
              <a:rPr lang="en-GB" sz="2800" dirty="0" err="1"/>
              <a:t>concentrându</a:t>
            </a:r>
            <a:r>
              <a:rPr lang="en-GB" sz="2800" dirty="0"/>
              <a:t>-se pe </a:t>
            </a:r>
            <a:r>
              <a:rPr lang="en-GB" sz="2800" dirty="0" err="1"/>
              <a:t>calitate</a:t>
            </a:r>
            <a:r>
              <a:rPr lang="en-GB" sz="2800" dirty="0"/>
              <a:t> </a:t>
            </a:r>
            <a:r>
              <a:rPr lang="en-GB" sz="2800" dirty="0" err="1"/>
              <a:t>și</a:t>
            </a:r>
            <a:r>
              <a:rPr lang="en-GB" sz="2800" dirty="0"/>
              <a:t> </a:t>
            </a:r>
            <a:r>
              <a:rPr lang="en-GB" sz="2800" dirty="0" err="1"/>
              <a:t>actualizări</a:t>
            </a:r>
            <a:r>
              <a:rPr lang="en-GB" sz="2800" dirty="0"/>
              <a:t> software regulate.</a:t>
            </a:r>
            <a:endParaRPr lang="en-RO" sz="2800" dirty="0"/>
          </a:p>
        </p:txBody>
      </p:sp>
    </p:spTree>
    <p:extLst>
      <p:ext uri="{BB962C8B-B14F-4D97-AF65-F5344CB8AC3E}">
        <p14:creationId xmlns:p14="http://schemas.microsoft.com/office/powerpoint/2010/main" val="335109445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ropicVTI">
  <a:themeElements>
    <a:clrScheme name="Tropic">
      <a:dk1>
        <a:srgbClr val="000000"/>
      </a:dk1>
      <a:lt1>
        <a:sysClr val="window" lastClr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Tropic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opicVTI" id="{DE8751F2-0439-4D1D-A674-AFC241C9701D}" vid="{C41D9140-98E0-4A26-97C4-97FDCB8D6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301</Words>
  <Application>Microsoft Macintosh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Gill Sans Nova</vt:lpstr>
      <vt:lpstr>TropicVTI</vt:lpstr>
      <vt:lpstr>Evoluția Dezvoltarii Nokia</vt:lpstr>
      <vt:lpstr>Prima etapă</vt:lpstr>
      <vt:lpstr>2. Dominanță</vt:lpstr>
      <vt:lpstr>3. Era telefoanelor inteligente  </vt:lpstr>
      <vt:lpstr>4. Decline și parteneriat cu Microsoft</vt:lpstr>
      <vt:lpstr>5. Revenirea sub HMD Global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Sala Conferinte  UVVG</dc:creator>
  <cp:lastModifiedBy>Sala Conferinte  UVVG</cp:lastModifiedBy>
  <cp:revision>3</cp:revision>
  <dcterms:created xsi:type="dcterms:W3CDTF">2024-11-16T14:28:31Z</dcterms:created>
  <dcterms:modified xsi:type="dcterms:W3CDTF">2025-10-30T10:33:32Z</dcterms:modified>
</cp:coreProperties>
</file>