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3"/>
  </p:notesMasterIdLst>
  <p:handoutMasterIdLst>
    <p:handoutMasterId r:id="rId14"/>
  </p:handoutMasterIdLst>
  <p:sldIdLst>
    <p:sldId id="256" r:id="rId5"/>
    <p:sldId id="257" r:id="rId6"/>
    <p:sldId id="258" r:id="rId7"/>
    <p:sldId id="261" r:id="rId8"/>
    <p:sldId id="283" r:id="rId9"/>
    <p:sldId id="284" r:id="rId10"/>
    <p:sldId id="285"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26" d="100"/>
          <a:sy n="126" d="100"/>
        </p:scale>
        <p:origin x="624" y="19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10/30/25</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10/30/25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Los_Angeles" TargetMode="External"/><Relationship Id="rId2" Type="http://schemas.openxmlformats.org/officeDocument/2006/relationships/hyperlink" Target="https://en.wikipedia.org/wiki/List_of_United_States_cities_by_population_density"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rot="19005342">
            <a:off x="1226039" y="380732"/>
            <a:ext cx="4560022" cy="1243584"/>
          </a:xfrm>
        </p:spPr>
        <p:txBody>
          <a:bodyPr/>
          <a:lstStyle/>
          <a:p>
            <a:r>
              <a:rPr lang="en-US" sz="6000" dirty="0">
                <a:solidFill>
                  <a:schemeClr val="accent6">
                    <a:lumMod val="75000"/>
                  </a:schemeClr>
                </a:solidFill>
              </a:rPr>
              <a:t>New York</a:t>
            </a:r>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a:xfrm rot="18908994">
            <a:off x="418883" y="3762931"/>
            <a:ext cx="2472363" cy="868680"/>
          </a:xfrm>
        </p:spPr>
        <p:txBody>
          <a:bodyPr/>
          <a:lstStyle/>
          <a:p>
            <a:pPr marL="0" indent="0">
              <a:buNone/>
            </a:pPr>
            <a:r>
              <a:rPr lang="en-US" dirty="0"/>
              <a:t>TUDOR TRIPA </a:t>
            </a:r>
          </a:p>
        </p:txBody>
      </p:sp>
      <p:sp>
        <p:nvSpPr>
          <p:cNvPr id="4" name="AutoShape 2" descr="New York City Bucket List: 50 Epic Things to Do in New York City – Earth  Trekk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9469345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grpId="0" nodeType="clickEffect">
                                  <p:stCondLst>
                                    <p:cond delay="0"/>
                                  </p:stCondLst>
                                  <p:childTnLst>
                                    <p:animScale>
                                      <p:cBhvr>
                                        <p:cTn id="11"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rot="18924979">
            <a:off x="8302304" y="1509387"/>
            <a:ext cx="3883548" cy="859055"/>
          </a:xfrm>
        </p:spPr>
        <p:txBody>
          <a:bodyPr/>
          <a:lstStyle/>
          <a:p>
            <a:r>
              <a:rPr lang="en-US" dirty="0"/>
              <a:t>Population</a:t>
            </a: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831850" y="1297577"/>
            <a:ext cx="6803136" cy="1358537"/>
          </a:xfrm>
        </p:spPr>
        <p:txBody>
          <a:bodyPr/>
          <a:lstStyle/>
          <a:p>
            <a:r>
              <a:rPr lang="en-US" dirty="0"/>
              <a:t>With a 2020 population of 8,804,190, New York City is the </a:t>
            </a:r>
            <a:r>
              <a:rPr lang="en-US" dirty="0">
                <a:hlinkClick r:id="rId2" tooltip="List of United States cities by population density"/>
              </a:rPr>
              <a:t>most densely populated</a:t>
            </a:r>
            <a:r>
              <a:rPr lang="en-US" dirty="0"/>
              <a:t> major city in the United States and more than twice as populous as </a:t>
            </a:r>
            <a:r>
              <a:rPr lang="en-US" dirty="0">
                <a:hlinkClick r:id="rId3" tooltip="Los Angeles"/>
              </a:rPr>
              <a:t>Los Angeles</a:t>
            </a:r>
            <a:r>
              <a:rPr lang="en-US" dirty="0"/>
              <a:t>, the nation's second largest city. </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2</a:t>
            </a:fld>
            <a:endParaRPr lang="en-US" dirty="0"/>
          </a:p>
        </p:txBody>
      </p:sp>
      <p:pic>
        <p:nvPicPr>
          <p:cNvPr id="3" name="Picture 2"/>
          <p:cNvPicPr>
            <a:picLocks noChangeAspect="1"/>
          </p:cNvPicPr>
          <p:nvPr/>
        </p:nvPicPr>
        <p:blipFill>
          <a:blip r:embed="rId4"/>
          <a:stretch>
            <a:fillRect/>
          </a:stretch>
        </p:blipFill>
        <p:spPr>
          <a:xfrm>
            <a:off x="599042" y="2873545"/>
            <a:ext cx="4030270" cy="2836375"/>
          </a:xfrm>
          <a:prstGeom prst="rect">
            <a:avLst/>
          </a:prstGeom>
        </p:spPr>
      </p:pic>
      <p:sp>
        <p:nvSpPr>
          <p:cNvPr id="7" name="Rounded Rectangle 6"/>
          <p:cNvSpPr/>
          <p:nvPr/>
        </p:nvSpPr>
        <p:spPr>
          <a:xfrm>
            <a:off x="6792686" y="4267200"/>
            <a:ext cx="2508068" cy="241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As of 2022, New York is home to the highest number of billionaires and millionaires of any city in the world.</a:t>
            </a:r>
          </a:p>
        </p:txBody>
      </p:sp>
      <p:sp>
        <p:nvSpPr>
          <p:cNvPr id="8" name="Oval 7"/>
          <p:cNvSpPr/>
          <p:nvPr/>
        </p:nvSpPr>
        <p:spPr>
          <a:xfrm>
            <a:off x="6420909" y="3701539"/>
            <a:ext cx="1071154" cy="104502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79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rot="2713880">
            <a:off x="5896829" y="1154839"/>
            <a:ext cx="3759750" cy="535531"/>
          </a:xfrm>
        </p:spPr>
        <p:txBody>
          <a:bodyPr/>
          <a:lstStyle/>
          <a:p>
            <a:r>
              <a:rPr lang="en-US" dirty="0"/>
              <a:t>Statue of liberty</a:t>
            </a:r>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444500" y="1625385"/>
            <a:ext cx="6718300" cy="3704261"/>
          </a:xfrm>
        </p:spPr>
        <p:txBody>
          <a:bodyPr/>
          <a:lstStyle/>
          <a:p>
            <a:pPr marL="0" indent="0">
              <a:buNone/>
            </a:pPr>
            <a:r>
              <a:rPr lang="en-US" dirty="0"/>
              <a:t>The Statue of Liberty (; French: La </a:t>
            </a:r>
            <a:r>
              <a:rPr lang="en-US" dirty="0" err="1"/>
              <a:t>Liberté</a:t>
            </a:r>
            <a:r>
              <a:rPr lang="en-US" dirty="0"/>
              <a:t> </a:t>
            </a:r>
            <a:r>
              <a:rPr lang="en-US" dirty="0" err="1"/>
              <a:t>éclairant</a:t>
            </a:r>
            <a:r>
              <a:rPr lang="en-US" dirty="0"/>
              <a:t> le monde is a sculpture on Liberty Island in New York Harbor in New York City, United States. The copper statue, a gift from the people of France, was designed by French sculptor </a:t>
            </a:r>
            <a:r>
              <a:rPr lang="en-US" dirty="0" err="1"/>
              <a:t>Frédéric</a:t>
            </a:r>
            <a:r>
              <a:rPr lang="en-US" dirty="0"/>
              <a:t> </a:t>
            </a:r>
            <a:r>
              <a:rPr lang="en-US" dirty="0" err="1"/>
              <a:t>Auguste</a:t>
            </a:r>
            <a:r>
              <a:rPr lang="en-US" dirty="0"/>
              <a:t> Bartholdi and its metal framework was built by Gustave Eiffel. The statue was dedicated on October 28, 1886.</a:t>
            </a:r>
          </a:p>
          <a:p>
            <a:pPr marL="0" indent="0">
              <a:buNone/>
            </a:pPr>
            <a:endParaRPr lang="en-US" dirty="0"/>
          </a:p>
          <a:p>
            <a:pPr marL="0" indent="0">
              <a:buNone/>
            </a:pPr>
            <a:r>
              <a:rPr lang="en-US" dirty="0"/>
              <a:t>The statue is a figure of</a:t>
            </a:r>
            <a:r>
              <a:rPr lang="en-US" dirty="0">
                <a:solidFill>
                  <a:schemeClr val="accent6">
                    <a:lumMod val="75000"/>
                  </a:schemeClr>
                </a:solidFill>
              </a:rPr>
              <a:t> Libertas</a:t>
            </a:r>
            <a:r>
              <a:rPr lang="en-US" dirty="0"/>
              <a:t>, a robed Roman liberty goddess. She holds a torch above her head with her right hand, and in her left hand carries a book inscribed JULY IV MDCCLXXVI: July 4, 1776 in Roman numerals, the date of the U.S. Declaration of Independence</a:t>
            </a:r>
          </a:p>
          <a:p>
            <a:pPr marL="0" indent="0">
              <a:buNone/>
            </a:pPr>
            <a:endParaRPr lang="en-US"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3</a:t>
            </a:fld>
            <a:endParaRPr lang="en-US" dirty="0"/>
          </a:p>
        </p:txBody>
      </p:sp>
      <p:pic>
        <p:nvPicPr>
          <p:cNvPr id="11" name="Picture 10"/>
          <p:cNvPicPr>
            <a:picLocks noChangeAspect="1"/>
          </p:cNvPicPr>
          <p:nvPr/>
        </p:nvPicPr>
        <p:blipFill>
          <a:blip r:embed="rId2"/>
          <a:stretch>
            <a:fillRect/>
          </a:stretch>
        </p:blipFill>
        <p:spPr>
          <a:xfrm>
            <a:off x="7976251" y="4011793"/>
            <a:ext cx="2628900" cy="1743075"/>
          </a:xfrm>
          <a:prstGeom prst="rect">
            <a:avLst/>
          </a:prstGeom>
        </p:spPr>
      </p:pic>
    </p:spTree>
    <p:extLst>
      <p:ext uri="{BB962C8B-B14F-4D97-AF65-F5344CB8AC3E}">
        <p14:creationId xmlns:p14="http://schemas.microsoft.com/office/powerpoint/2010/main" val="3733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559448" y="885922"/>
            <a:ext cx="4770198" cy="535531"/>
          </a:xfrm>
        </p:spPr>
        <p:txBody>
          <a:bodyPr/>
          <a:lstStyle/>
          <a:p>
            <a:r>
              <a:rPr lang="en-US" dirty="0"/>
              <a:t>Museum of Broadway</a:t>
            </a:r>
          </a:p>
        </p:txBody>
      </p:sp>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4</a:t>
            </a:fld>
            <a:endParaRPr lang="en-US" dirty="0"/>
          </a:p>
        </p:txBody>
      </p:sp>
      <p:sp>
        <p:nvSpPr>
          <p:cNvPr id="8" name="Text Placeholder 7">
            <a:extLst>
              <a:ext uri="{FF2B5EF4-FFF2-40B4-BE49-F238E27FC236}">
                <a16:creationId xmlns:a16="http://schemas.microsoft.com/office/drawing/2014/main" id="{47DC4E62-1A34-4F98-A451-214F1808519C}"/>
              </a:ext>
            </a:extLst>
          </p:cNvPr>
          <p:cNvSpPr>
            <a:spLocks noGrp="1"/>
          </p:cNvSpPr>
          <p:nvPr>
            <p:ph type="body" sz="quarter" idx="2"/>
          </p:nvPr>
        </p:nvSpPr>
        <p:spPr/>
        <p:txBody>
          <a:bodyPr/>
          <a:lstStyle/>
          <a:p>
            <a:endParaRPr lang="en-US" dirty="0"/>
          </a:p>
          <a:p>
            <a:endParaRPr lang="en-US" dirty="0"/>
          </a:p>
        </p:txBody>
      </p:sp>
      <p:sp>
        <p:nvSpPr>
          <p:cNvPr id="3" name="TextBox 2"/>
          <p:cNvSpPr txBox="1"/>
          <p:nvPr/>
        </p:nvSpPr>
        <p:spPr>
          <a:xfrm>
            <a:off x="740229" y="2351314"/>
            <a:ext cx="8046720" cy="2585323"/>
          </a:xfrm>
          <a:prstGeom prst="rect">
            <a:avLst/>
          </a:prstGeom>
          <a:noFill/>
        </p:spPr>
        <p:txBody>
          <a:bodyPr wrap="square" rtlCol="0">
            <a:spAutoFit/>
          </a:bodyPr>
          <a:lstStyle/>
          <a:p>
            <a:r>
              <a:rPr lang="en-US" dirty="0">
                <a:solidFill>
                  <a:schemeClr val="bg1"/>
                </a:solidFill>
              </a:rPr>
              <a:t>The Museum of Broadway, on West 45th Street in Times Square, is the first permanent museum dedicated to documenting the history and experience of Broadway theatre and its profound influence upon shaping Midtown Manhattan and Times Square. The museum covers more than three hundred years of Broadway history, including costumes and props from more than 500 productions. The Museum of Broadway was founded in collaboration with Playbill, Broadway Cares/Equity Fights AIDS, the Billy Rose Theatre Division at the New York Public Library for the Performing Arts, the Al Hirschfeld Foundation, </a:t>
            </a:r>
            <a:r>
              <a:rPr lang="en-US" dirty="0" err="1">
                <a:solidFill>
                  <a:schemeClr val="bg1"/>
                </a:solidFill>
              </a:rPr>
              <a:t>Goodspeed</a:t>
            </a:r>
            <a:r>
              <a:rPr lang="en-US" dirty="0">
                <a:solidFill>
                  <a:schemeClr val="bg1"/>
                </a:solidFill>
              </a:rPr>
              <a:t> Musicals, Creative Goods, and Concord Theatricals.</a:t>
            </a:r>
          </a:p>
        </p:txBody>
      </p:sp>
      <p:pic>
        <p:nvPicPr>
          <p:cNvPr id="11" name="Picture 10"/>
          <p:cNvPicPr>
            <a:picLocks noChangeAspect="1"/>
          </p:cNvPicPr>
          <p:nvPr/>
        </p:nvPicPr>
        <p:blipFill>
          <a:blip r:embed="rId2"/>
          <a:stretch>
            <a:fillRect/>
          </a:stretch>
        </p:blipFill>
        <p:spPr>
          <a:xfrm>
            <a:off x="9082678" y="2161518"/>
            <a:ext cx="2388733" cy="3908357"/>
          </a:xfrm>
          <a:prstGeom prst="rect">
            <a:avLst/>
          </a:prstGeom>
        </p:spPr>
      </p:pic>
    </p:spTree>
    <p:extLst>
      <p:ext uri="{BB962C8B-B14F-4D97-AF65-F5344CB8AC3E}">
        <p14:creationId xmlns:p14="http://schemas.microsoft.com/office/powerpoint/2010/main" val="360727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444500" y="542925"/>
            <a:ext cx="11214100" cy="978729"/>
          </a:xfrm>
        </p:spPr>
        <p:txBody>
          <a:bodyPr/>
          <a:lstStyle/>
          <a:p>
            <a:r>
              <a:rPr lang="en-US" b="0" dirty="0"/>
              <a:t>World Trade Center (1973–2001)</a:t>
            </a:r>
            <a:br>
              <a:rPr lang="en-US" b="0" dirty="0"/>
            </a:br>
            <a:endParaRPr lang="en-US" dirty="0"/>
          </a:p>
        </p:txBody>
      </p:sp>
      <p:sp>
        <p:nvSpPr>
          <p:cNvPr id="2" name="Slide Number Placeholder 1">
            <a:extLst>
              <a:ext uri="{FF2B5EF4-FFF2-40B4-BE49-F238E27FC236}">
                <a16:creationId xmlns:a16="http://schemas.microsoft.com/office/drawing/2014/main" id="{2F478C69-0A1D-45FF-8600-ED903803FFE1}"/>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
        <p:nvSpPr>
          <p:cNvPr id="7" name="Text Placeholder 6"/>
          <p:cNvSpPr>
            <a:spLocks noGrp="1"/>
          </p:cNvSpPr>
          <p:nvPr>
            <p:ph type="body" sz="quarter" idx="21"/>
          </p:nvPr>
        </p:nvSpPr>
        <p:spPr>
          <a:xfrm>
            <a:off x="322729" y="1703295"/>
            <a:ext cx="11316821" cy="3272118"/>
          </a:xfrm>
        </p:spPr>
        <p:txBody>
          <a:bodyPr/>
          <a:lstStyle/>
          <a:p>
            <a:r>
              <a:rPr lang="en-US" sz="2000" dirty="0"/>
              <a:t>The original World Trade Center (WTC) was a large complex of seven buildings in the Financial District of Lower Manhattan in New York City. It opened on April 4, 1973, and was destroyed in 2001. At the time of their completion, the Twin Towers—the original 1 World Trade Center (the North Tower) at 1,368 feet (417 m); and 2 World Trade Center (the South Tower) at 1,362 feet (415.1 m)—were the tallest buildings in the world. Other buildings in the complex included the Marriott World </a:t>
            </a:r>
          </a:p>
          <a:p>
            <a:r>
              <a:rPr lang="en-US" sz="2000" dirty="0"/>
              <a:t>Trade Center (3 WTC), 4 WTC, 5 WTC, 6 WTC, and 7 WTC. The complex contained 13,400,000 square feet (1,240,000 m2) of office space and, prior to its completion, was projected to accommodate an estimated 130,000 people.</a:t>
            </a:r>
          </a:p>
        </p:txBody>
      </p:sp>
    </p:spTree>
    <p:extLst>
      <p:ext uri="{BB962C8B-B14F-4D97-AF65-F5344CB8AC3E}">
        <p14:creationId xmlns:p14="http://schemas.microsoft.com/office/powerpoint/2010/main" val="45118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613804">
            <a:off x="5912635" y="683029"/>
            <a:ext cx="2533212" cy="480131"/>
          </a:xfrm>
        </p:spPr>
        <p:txBody>
          <a:bodyPr/>
          <a:lstStyle/>
          <a:p>
            <a:r>
              <a:rPr lang="en-US" sz="2800" dirty="0"/>
              <a:t>Central Park</a:t>
            </a:r>
          </a:p>
        </p:txBody>
      </p:sp>
      <p:sp>
        <p:nvSpPr>
          <p:cNvPr id="3" name="Text Placeholder 2"/>
          <p:cNvSpPr>
            <a:spLocks noGrp="1"/>
          </p:cNvSpPr>
          <p:nvPr>
            <p:ph type="body" sz="quarter" idx="18"/>
          </p:nvPr>
        </p:nvSpPr>
        <p:spPr>
          <a:xfrm>
            <a:off x="542094" y="2407298"/>
            <a:ext cx="4085890" cy="3295835"/>
          </a:xfrm>
        </p:spPr>
        <p:txBody>
          <a:bodyPr/>
          <a:lstStyle/>
          <a:p>
            <a:r>
              <a:rPr lang="en-US" dirty="0"/>
              <a:t>Central Park is an urban park in New York City located between the Upper West and Upper East Sides of Manhattan. It is the fifth-largest park in the city, covering 843 acres (341 ha). It is the most visited urban park in the United States, with an estimated 42 million visitors annually as of 2016, and is the most filmed location in the world.</a:t>
            </a:r>
          </a:p>
          <a:p>
            <a:endParaRPr lang="en-US" dirty="0"/>
          </a:p>
          <a:p>
            <a:r>
              <a:rPr lang="en-US" dirty="0"/>
              <a:t>After proposals for a large park in Manhattan during the 1840s, it was approved in 1853 to cover 778 acres (315 ha). In 1857, landscape architects Frederick Law Olmsted and Calvert Vaux won a design competition for the park with their "Greensward Plan". </a:t>
            </a:r>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6</a:t>
            </a:fld>
            <a:endParaRPr lang="en-US" noProof="0" dirty="0"/>
          </a:p>
        </p:txBody>
      </p:sp>
      <p:pic>
        <p:nvPicPr>
          <p:cNvPr id="6" name="Picture 5"/>
          <p:cNvPicPr>
            <a:picLocks noChangeAspect="1"/>
          </p:cNvPicPr>
          <p:nvPr/>
        </p:nvPicPr>
        <p:blipFill>
          <a:blip r:embed="rId2"/>
          <a:stretch>
            <a:fillRect/>
          </a:stretch>
        </p:blipFill>
        <p:spPr>
          <a:xfrm>
            <a:off x="7813883" y="3179708"/>
            <a:ext cx="4286250" cy="2857500"/>
          </a:xfrm>
          <a:prstGeom prst="rect">
            <a:avLst/>
          </a:prstGeom>
        </p:spPr>
      </p:pic>
      <p:pic>
        <p:nvPicPr>
          <p:cNvPr id="7" name="Picture 6"/>
          <p:cNvPicPr>
            <a:picLocks noChangeAspect="1"/>
          </p:cNvPicPr>
          <p:nvPr/>
        </p:nvPicPr>
        <p:blipFill>
          <a:blip r:embed="rId3"/>
          <a:stretch>
            <a:fillRect/>
          </a:stretch>
        </p:blipFill>
        <p:spPr>
          <a:xfrm>
            <a:off x="4706518" y="3179708"/>
            <a:ext cx="2857500" cy="2857500"/>
          </a:xfrm>
          <a:prstGeom prst="rect">
            <a:avLst/>
          </a:prstGeom>
        </p:spPr>
      </p:pic>
    </p:spTree>
    <p:extLst>
      <p:ext uri="{BB962C8B-B14F-4D97-AF65-F5344CB8AC3E}">
        <p14:creationId xmlns:p14="http://schemas.microsoft.com/office/powerpoint/2010/main" val="10503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Times Square</a:t>
            </a:r>
          </a:p>
        </p:txBody>
      </p:sp>
      <p:sp>
        <p:nvSpPr>
          <p:cNvPr id="3" name="Text Placeholder 2"/>
          <p:cNvSpPr>
            <a:spLocks noGrp="1"/>
          </p:cNvSpPr>
          <p:nvPr>
            <p:ph type="body" sz="quarter" idx="18"/>
          </p:nvPr>
        </p:nvSpPr>
        <p:spPr>
          <a:xfrm>
            <a:off x="542094" y="1800808"/>
            <a:ext cx="8331318" cy="3902325"/>
          </a:xfrm>
        </p:spPr>
        <p:txBody>
          <a:bodyPr/>
          <a:lstStyle/>
          <a:p>
            <a:r>
              <a:rPr lang="en-US" sz="1600" dirty="0"/>
              <a:t>Times Square is a commercial intersection, tourist destination and neighborhood in Midtown Manhattan, N.Y. Together with adjacent Duffy Square, Times Square is a bowtie-shaped space, five blocks long between 42</a:t>
            </a:r>
            <a:r>
              <a:rPr lang="en-US" sz="1600" baseline="30000" dirty="0"/>
              <a:t>nd</a:t>
            </a:r>
            <a:r>
              <a:rPr lang="en-US" sz="1600" dirty="0"/>
              <a:t> and 47nd Streets.</a:t>
            </a:r>
          </a:p>
          <a:p>
            <a:r>
              <a:rPr lang="en-US" sz="1600" dirty="0"/>
              <a:t>All over Times Square are brightly lit digital billboards that are lit non-stop. Sometimes Times Square is referred to as the Crossroads of the world.</a:t>
            </a:r>
          </a:p>
          <a:p>
            <a:endParaRPr lang="en-US" sz="1600" dirty="0"/>
          </a:p>
          <a:p>
            <a:endParaRPr lang="en-US" sz="1600" dirty="0"/>
          </a:p>
          <a:p>
            <a:endParaRPr lang="en-US" sz="1600"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7</a:t>
            </a:fld>
            <a:endParaRPr lang="en-US" noProof="0" dirty="0"/>
          </a:p>
        </p:txBody>
      </p:sp>
      <p:pic>
        <p:nvPicPr>
          <p:cNvPr id="5" name="Picture 4"/>
          <p:cNvPicPr>
            <a:picLocks noChangeAspect="1"/>
          </p:cNvPicPr>
          <p:nvPr/>
        </p:nvPicPr>
        <p:blipFill>
          <a:blip r:embed="rId2"/>
          <a:stretch>
            <a:fillRect/>
          </a:stretch>
        </p:blipFill>
        <p:spPr>
          <a:xfrm>
            <a:off x="7229475" y="3625145"/>
            <a:ext cx="2609850" cy="1752600"/>
          </a:xfrm>
          <a:prstGeom prst="rect">
            <a:avLst/>
          </a:prstGeom>
        </p:spPr>
      </p:pic>
      <p:pic>
        <p:nvPicPr>
          <p:cNvPr id="6" name="Picture 5"/>
          <p:cNvPicPr>
            <a:picLocks noChangeAspect="1"/>
          </p:cNvPicPr>
          <p:nvPr/>
        </p:nvPicPr>
        <p:blipFill>
          <a:blip r:embed="rId3"/>
          <a:stretch>
            <a:fillRect/>
          </a:stretch>
        </p:blipFill>
        <p:spPr>
          <a:xfrm>
            <a:off x="992540" y="3922007"/>
            <a:ext cx="3343275" cy="1362075"/>
          </a:xfrm>
          <a:prstGeom prst="rect">
            <a:avLst/>
          </a:prstGeom>
        </p:spPr>
      </p:pic>
    </p:spTree>
    <p:extLst>
      <p:ext uri="{BB962C8B-B14F-4D97-AF65-F5344CB8AC3E}">
        <p14:creationId xmlns:p14="http://schemas.microsoft.com/office/powerpoint/2010/main" val="337254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rot="18910060">
            <a:off x="1114696" y="3323217"/>
            <a:ext cx="7012514" cy="1243584"/>
          </a:xfrm>
        </p:spPr>
        <p:txBody>
          <a:bodyPr/>
          <a:lstStyle/>
          <a:p>
            <a:r>
              <a:rPr lang="en-US" dirty="0"/>
              <a:t>Thanks 4 watching!!</a:t>
            </a:r>
            <a:endParaRPr lang="en-GB" dirty="0"/>
          </a:p>
        </p:txBody>
      </p:sp>
    </p:spTree>
    <p:extLst>
      <p:ext uri="{BB962C8B-B14F-4D97-AF65-F5344CB8AC3E}">
        <p14:creationId xmlns:p14="http://schemas.microsoft.com/office/powerpoint/2010/main" val="440696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3.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0</TotalTime>
  <Words>671</Words>
  <Application>Microsoft Macintosh PowerPoint</Application>
  <PresentationFormat>Widescreen</PresentationFormat>
  <Paragraphs>29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Trade Gothic LT Pro</vt:lpstr>
      <vt:lpstr>Arial</vt:lpstr>
      <vt:lpstr>Calibri</vt:lpstr>
      <vt:lpstr>Trebuchet MS</vt:lpstr>
      <vt:lpstr>Office Theme</vt:lpstr>
      <vt:lpstr>New York</vt:lpstr>
      <vt:lpstr>Population</vt:lpstr>
      <vt:lpstr>Statue of liberty</vt:lpstr>
      <vt:lpstr>Museum of Broadway</vt:lpstr>
      <vt:lpstr>World Trade Center (1973–2001) </vt:lpstr>
      <vt:lpstr>Central Park</vt:lpstr>
      <vt:lpstr>Times Square</vt:lpstr>
      <vt:lpstr>Thanks 4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2023-02-05T07:05:00Z</dcterms:created>
  <dcterms:modified xsi:type="dcterms:W3CDTF">2025-10-30T09:11:52Z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