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notesMasterIdLst>
    <p:notesMasterId r:id="rId12"/>
  </p:notesMasterIdLst>
  <p:sldIdLst>
    <p:sldId id="256" r:id="rId2"/>
    <p:sldId id="257" r:id="rId3"/>
    <p:sldId id="258" r:id="rId4"/>
    <p:sldId id="259" r:id="rId5"/>
    <p:sldId id="260" r:id="rId6"/>
    <p:sldId id="261" r:id="rId7"/>
    <p:sldId id="262" r:id="rId8"/>
    <p:sldId id="264" r:id="rId9"/>
    <p:sldId id="263" r:id="rId10"/>
    <p:sldId id="265" r:id="rId11"/>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42"/>
    <p:restoredTop sz="94650"/>
  </p:normalViewPr>
  <p:slideViewPr>
    <p:cSldViewPr snapToGrid="0">
      <p:cViewPr>
        <p:scale>
          <a:sx n="113" d="100"/>
          <a:sy n="113" d="100"/>
        </p:scale>
        <p:origin x="624" y="1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3A6BAE-7631-6549-831F-7A168EBEAF1C}" type="datetimeFigureOut">
              <a:rPr lang="en-RO" smtClean="0"/>
              <a:t>23.11.2024</a:t>
            </a:fld>
            <a:endParaRPr lang="en-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15FD2C-8E02-FC46-B276-EFBDFAAA0FF9}" type="slidenum">
              <a:rPr lang="en-RO" smtClean="0"/>
              <a:t>‹#›</a:t>
            </a:fld>
            <a:endParaRPr lang="en-RO"/>
          </a:p>
        </p:txBody>
      </p:sp>
    </p:spTree>
    <p:extLst>
      <p:ext uri="{BB962C8B-B14F-4D97-AF65-F5344CB8AC3E}">
        <p14:creationId xmlns:p14="http://schemas.microsoft.com/office/powerpoint/2010/main" val="2841919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O" dirty="0"/>
          </a:p>
        </p:txBody>
      </p:sp>
      <p:sp>
        <p:nvSpPr>
          <p:cNvPr id="4" name="Slide Number Placeholder 3"/>
          <p:cNvSpPr>
            <a:spLocks noGrp="1"/>
          </p:cNvSpPr>
          <p:nvPr>
            <p:ph type="sldNum" sz="quarter" idx="5"/>
          </p:nvPr>
        </p:nvSpPr>
        <p:spPr/>
        <p:txBody>
          <a:bodyPr/>
          <a:lstStyle/>
          <a:p>
            <a:fld id="{7915FD2C-8E02-FC46-B276-EFBDFAAA0FF9}" type="slidenum">
              <a:rPr lang="en-RO" smtClean="0"/>
              <a:t>1</a:t>
            </a:fld>
            <a:endParaRPr lang="en-RO"/>
          </a:p>
        </p:txBody>
      </p:sp>
    </p:spTree>
    <p:extLst>
      <p:ext uri="{BB962C8B-B14F-4D97-AF65-F5344CB8AC3E}">
        <p14:creationId xmlns:p14="http://schemas.microsoft.com/office/powerpoint/2010/main" val="4273415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O" dirty="0"/>
          </a:p>
        </p:txBody>
      </p:sp>
      <p:sp>
        <p:nvSpPr>
          <p:cNvPr id="4" name="Slide Number Placeholder 3"/>
          <p:cNvSpPr>
            <a:spLocks noGrp="1"/>
          </p:cNvSpPr>
          <p:nvPr>
            <p:ph type="sldNum" sz="quarter" idx="5"/>
          </p:nvPr>
        </p:nvSpPr>
        <p:spPr/>
        <p:txBody>
          <a:bodyPr/>
          <a:lstStyle/>
          <a:p>
            <a:fld id="{7915FD2C-8E02-FC46-B276-EFBDFAAA0FF9}" type="slidenum">
              <a:rPr lang="en-RO" smtClean="0"/>
              <a:t>6</a:t>
            </a:fld>
            <a:endParaRPr lang="en-RO"/>
          </a:p>
        </p:txBody>
      </p:sp>
    </p:spTree>
    <p:extLst>
      <p:ext uri="{BB962C8B-B14F-4D97-AF65-F5344CB8AC3E}">
        <p14:creationId xmlns:p14="http://schemas.microsoft.com/office/powerpoint/2010/main" val="1387674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O" dirty="0"/>
          </a:p>
        </p:txBody>
      </p:sp>
      <p:sp>
        <p:nvSpPr>
          <p:cNvPr id="4" name="Slide Number Placeholder 3"/>
          <p:cNvSpPr>
            <a:spLocks noGrp="1"/>
          </p:cNvSpPr>
          <p:nvPr>
            <p:ph type="sldNum" sz="quarter" idx="5"/>
          </p:nvPr>
        </p:nvSpPr>
        <p:spPr/>
        <p:txBody>
          <a:bodyPr/>
          <a:lstStyle/>
          <a:p>
            <a:fld id="{7915FD2C-8E02-FC46-B276-EFBDFAAA0FF9}" type="slidenum">
              <a:rPr lang="en-RO" smtClean="0"/>
              <a:t>7</a:t>
            </a:fld>
            <a:endParaRPr lang="en-RO"/>
          </a:p>
        </p:txBody>
      </p:sp>
    </p:spTree>
    <p:extLst>
      <p:ext uri="{BB962C8B-B14F-4D97-AF65-F5344CB8AC3E}">
        <p14:creationId xmlns:p14="http://schemas.microsoft.com/office/powerpoint/2010/main" val="2907172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40013" y="484479"/>
            <a:ext cx="6911974" cy="2954655"/>
          </a:xfrm>
        </p:spPr>
        <p:txBody>
          <a:bodyPr anchor="b">
            <a:normAutofit/>
          </a:bodyPr>
          <a:lstStyle>
            <a:lvl1pPr algn="ctr">
              <a:defRPr sz="5600" cap="all" spc="-100" baseline="0"/>
            </a:lvl1pPr>
          </a:lstStyle>
          <a:p>
            <a:r>
              <a:rPr lang="en-US"/>
              <a:t>Click to edit Master title style</a:t>
            </a:r>
            <a:endParaRPr lang="en-US" dirty="0"/>
          </a:p>
        </p:txBody>
      </p:sp>
      <p:sp>
        <p:nvSpPr>
          <p:cNvPr id="3" name="Subtitle 2"/>
          <p:cNvSpPr>
            <a:spLocks noGrp="1"/>
          </p:cNvSpPr>
          <p:nvPr>
            <p:ph type="subTitle" idx="1"/>
          </p:nvPr>
        </p:nvSpPr>
        <p:spPr>
          <a:xfrm>
            <a:off x="2640013" y="3799133"/>
            <a:ext cx="6911974" cy="196984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2395C5C9-164C-46B3-A87E-7660D39D3106}" type="datetime2">
              <a:rPr lang="en-US" smtClean="0"/>
              <a:t>Saturday, November 23,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6851409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720000" y="2541600"/>
            <a:ext cx="10728325" cy="3227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4DDCFF8A-AAF8-4A12-8A91-9CA0EAF6CBB9}" type="datetime2">
              <a:rPr lang="en-US" smtClean="0"/>
              <a:t>Saturday, November 23, 2024</a:t>
            </a:fld>
            <a:endParaRPr lang="en-US" dirty="0"/>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61838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6" cy="2879724"/>
          </a:xfrm>
        </p:spPr>
        <p:txBody>
          <a:bodyPr anchor="b">
            <a:normAutofit/>
          </a:bodyPr>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719910" y="3858924"/>
            <a:ext cx="10728326" cy="1919076"/>
          </a:xfrm>
        </p:spPr>
        <p:txBody>
          <a:bodyPr>
            <a:normAutofit/>
          </a:bodyPr>
          <a:lstStyle>
            <a:lvl1pPr marL="0" indent="0">
              <a:buNone/>
              <a:defRPr sz="2800">
                <a:solidFill>
                  <a:schemeClr val="tx1">
                    <a:tint val="75000"/>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ABCC25C3-021A-4B0B-8F70-0C181FE1CF45}" type="datetime2">
              <a:rPr lang="en-US" smtClean="0"/>
              <a:t>Saturday, November 23,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pPr algn="l"/>
            <a:r>
              <a:rPr lang="en-US" dirty="0"/>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600670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200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8400" y="2541600"/>
            <a:ext cx="5003801" cy="3234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0C23D88D-8CEC-4ED9-A53B-5596187D9A16}" type="datetime2">
              <a:rPr lang="en-US" smtClean="0"/>
              <a:t>Saturday, November 23,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3659580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10728325" cy="673005"/>
          </a:xfrm>
        </p:spPr>
        <p:txBody>
          <a:bodyPr>
            <a:normAutofit/>
          </a:bodyPr>
          <a:lstStyle/>
          <a:p>
            <a:r>
              <a:rPr lang="en-US"/>
              <a:t>Click to edit Master title style</a:t>
            </a:r>
            <a:endParaRPr lang="en-US" dirty="0"/>
          </a:p>
        </p:txBody>
      </p:sp>
      <p:sp>
        <p:nvSpPr>
          <p:cNvPr id="3" name="Text Placeholder 2"/>
          <p:cNvSpPr>
            <a:spLocks noGrp="1"/>
          </p:cNvSpPr>
          <p:nvPr>
            <p:ph type="body" idx="1"/>
          </p:nvPr>
        </p:nvSpPr>
        <p:spPr>
          <a:xfrm>
            <a:off x="720000" y="1840698"/>
            <a:ext cx="5015638" cy="565796"/>
          </a:xfrm>
        </p:spPr>
        <p:txBody>
          <a:bodyPr wrap="square"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20000" y="2541600"/>
            <a:ext cx="5003801"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400" y="1840698"/>
            <a:ext cx="5015638" cy="565796"/>
          </a:xfrm>
        </p:spPr>
        <p:txBody>
          <a:bodyPr anchor="b">
            <a:normAutofit/>
          </a:bodyPr>
          <a:lstStyle>
            <a:lvl1pPr marL="0" indent="0">
              <a:lnSpc>
                <a:spcPct val="120000"/>
              </a:lnSpc>
              <a:buNone/>
              <a:defRPr sz="16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400" y="2541600"/>
            <a:ext cx="5003800" cy="3234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31837" y="6138000"/>
            <a:ext cx="3095626" cy="720000"/>
          </a:xfrm>
          <a:prstGeom prst="rect">
            <a:avLst/>
          </a:prstGeom>
        </p:spPr>
        <p:txBody>
          <a:bodyPr/>
          <a:lstStyle/>
          <a:p>
            <a:fld id="{D2CCD382-DFDA-4722-A27A-59C21AD112F2}" type="datetime2">
              <a:rPr lang="en-US" smtClean="0"/>
              <a:t>Saturday, November 23, 2024</a:t>
            </a:fld>
            <a:endParaRPr lang="en-US"/>
          </a:p>
        </p:txBody>
      </p:sp>
      <p:sp>
        <p:nvSpPr>
          <p:cNvPr id="8" name="Footer Placeholder 7"/>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9" name="Slide Number Placeholder 8"/>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69137406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31837" y="6138000"/>
            <a:ext cx="3095626" cy="720000"/>
          </a:xfrm>
          <a:prstGeom prst="rect">
            <a:avLst/>
          </a:prstGeom>
        </p:spPr>
        <p:txBody>
          <a:bodyPr/>
          <a:lstStyle/>
          <a:p>
            <a:fld id="{22F2A30D-1C09-413F-AAB1-38F366000715}" type="datetime2">
              <a:rPr lang="en-US" smtClean="0"/>
              <a:t>Saturday, November 23, 2024</a:t>
            </a:fld>
            <a:endParaRPr lang="en-US"/>
          </a:p>
        </p:txBody>
      </p:sp>
      <p:sp>
        <p:nvSpPr>
          <p:cNvPr id="4" name="Footer Placeholder 3"/>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5" name="Slide Number Placeholder 4"/>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5396240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1837" y="6138000"/>
            <a:ext cx="3095626" cy="720000"/>
          </a:xfrm>
          <a:prstGeom prst="rect">
            <a:avLst/>
          </a:prstGeom>
        </p:spPr>
        <p:txBody>
          <a:bodyPr/>
          <a:lstStyle/>
          <a:p>
            <a:fld id="{6DB82B9C-D65E-4F64-95C3-B10F3B00F0D9}" type="datetime2">
              <a:rPr lang="en-US" smtClean="0"/>
              <a:t>Saturday, November 23, 2024</a:t>
            </a:fld>
            <a:endParaRPr lang="en-US"/>
          </a:p>
        </p:txBody>
      </p:sp>
      <p:sp>
        <p:nvSpPr>
          <p:cNvPr id="3" name="Footer Placeholder 2"/>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4" name="Slide Number Placeholder 3"/>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9016998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107463" cy="1477328"/>
          </a:xfrm>
        </p:spPr>
        <p:txBody>
          <a:bodyPr anchor="t" anchorCtr="0">
            <a:normAutofit/>
          </a:bodyPr>
          <a:lstStyle>
            <a:lvl1pPr>
              <a:lnSpc>
                <a:spcPct val="100000"/>
              </a:lnSpc>
              <a:defRPr sz="2800"/>
            </a:lvl1pPr>
          </a:lstStyle>
          <a:p>
            <a:r>
              <a:rPr lang="en-US"/>
              <a:t>Click to edit Master title style</a:t>
            </a:r>
            <a:endParaRPr lang="en-US" dirty="0"/>
          </a:p>
        </p:txBody>
      </p:sp>
      <p:sp>
        <p:nvSpPr>
          <p:cNvPr id="3" name="Content Placeholder 2"/>
          <p:cNvSpPr>
            <a:spLocks noGrp="1"/>
          </p:cNvSpPr>
          <p:nvPr>
            <p:ph idx="1"/>
          </p:nvPr>
        </p:nvSpPr>
        <p:spPr>
          <a:xfrm>
            <a:off x="4548188" y="584662"/>
            <a:ext cx="6911974" cy="5184313"/>
          </a:xfrm>
        </p:spPr>
        <p:txBody>
          <a:bodyPr/>
          <a:lstStyle>
            <a:lvl1pPr marL="0" indent="0">
              <a:lnSpc>
                <a:spcPct val="100000"/>
              </a:lnSpc>
              <a:buNone/>
              <a:defRPr sz="4800"/>
            </a:lvl1pPr>
            <a:lvl2pPr marL="914400" indent="-457200">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0000" y="2541600"/>
            <a:ext cx="3107463" cy="32318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B7F5FDCC-6AAC-4A08-B9E0-3793AB5E64C3}" type="datetime2">
              <a:rPr lang="en-US" smtClean="0"/>
              <a:t>Saturday, November 23,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9531706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0000" y="619200"/>
            <a:ext cx="3095626" cy="1476000"/>
          </a:xfrm>
        </p:spPr>
        <p:txBody>
          <a:bodyPr anchor="t" anchorCtr="0">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548188" y="728664"/>
            <a:ext cx="6923812" cy="504031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0000" y="2541600"/>
            <a:ext cx="3095625" cy="3232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31837" y="6138000"/>
            <a:ext cx="3095626" cy="720000"/>
          </a:xfrm>
          <a:prstGeom prst="rect">
            <a:avLst/>
          </a:prstGeom>
        </p:spPr>
        <p:txBody>
          <a:bodyPr/>
          <a:lstStyle/>
          <a:p>
            <a:fld id="{349FE94D-439C-40F1-900E-BC07940E3988}" type="datetime2">
              <a:rPr lang="en-US" smtClean="0"/>
              <a:t>Saturday, November 23, 2024</a:t>
            </a:fld>
            <a:endParaRPr lang="en-US"/>
          </a:p>
        </p:txBody>
      </p:sp>
      <p:sp>
        <p:nvSpPr>
          <p:cNvPr id="6" name="Footer Placeholder 5"/>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7" name="Slide Number Placeholder 6"/>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411115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720000" y="2636838"/>
            <a:ext cx="10728325" cy="31321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5B75179A-1E2B-41AB-B400-4F1B4022FAEE}" type="datetime2">
              <a:rPr lang="en-US" smtClean="0"/>
              <a:t>Saturday, November 23,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9052308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40486" y="720000"/>
            <a:ext cx="1477328" cy="5048975"/>
          </a:xfrm>
        </p:spPr>
        <p:txBody>
          <a:bodyPr vert="eaVert">
            <a:normAutofit/>
          </a:bodyPr>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31838" y="720000"/>
            <a:ext cx="8929614" cy="5048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1837" y="6138000"/>
            <a:ext cx="3095626" cy="720000"/>
          </a:xfrm>
          <a:prstGeom prst="rect">
            <a:avLst/>
          </a:prstGeom>
        </p:spPr>
        <p:txBody>
          <a:bodyPr/>
          <a:lstStyle/>
          <a:p>
            <a:fld id="{05681D0F-6595-4F14-8EF3-954CD87C797B}" type="datetime2">
              <a:rPr lang="en-US" smtClean="0"/>
              <a:t>Saturday, November 23, 2024</a:t>
            </a:fld>
            <a:endParaRPr lang="en-US"/>
          </a:p>
        </p:txBody>
      </p:sp>
      <p:sp>
        <p:nvSpPr>
          <p:cNvPr id="5" name="Footer Placeholder 4"/>
          <p:cNvSpPr>
            <a:spLocks noGrp="1"/>
          </p:cNvSpPr>
          <p:nvPr>
            <p:ph type="ftr" sz="quarter" idx="11"/>
          </p:nvPr>
        </p:nvSpPr>
        <p:spPr>
          <a:xfrm>
            <a:off x="4548188" y="6138000"/>
            <a:ext cx="5003800" cy="720000"/>
          </a:xfrm>
          <a:prstGeom prst="rect">
            <a:avLst/>
          </a:prstGeom>
        </p:spPr>
        <p:txBody>
          <a:bodyPr/>
          <a:lstStyle/>
          <a:p>
            <a:r>
              <a:rPr lang="en-US"/>
              <a:t>Sample Footer Text</a:t>
            </a:r>
          </a:p>
        </p:txBody>
      </p:sp>
      <p:sp>
        <p:nvSpPr>
          <p:cNvPr id="6" name="Slide Number Placeholder 5"/>
          <p:cNvSpPr>
            <a:spLocks noGrp="1"/>
          </p:cNvSpPr>
          <p:nvPr>
            <p:ph type="sldNum" sz="quarter" idx="12"/>
          </p:nvPr>
        </p:nvSpPr>
        <p:spPr>
          <a:xfrm>
            <a:off x="10272713" y="6138000"/>
            <a:ext cx="1187449" cy="720000"/>
          </a:xfrm>
          <a:prstGeom prst="rect">
            <a:avLst/>
          </a:prstGeom>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49401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646535-AEF6-4883-A4F9-EEC1F8B4319E}"/>
              </a:ext>
            </a:extLst>
          </p:cNvPr>
          <p:cNvSpPr/>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20000" y="619200"/>
            <a:ext cx="10728322" cy="1477328"/>
          </a:xfrm>
          <a:prstGeom prst="rect">
            <a:avLst/>
          </a:prstGeom>
        </p:spPr>
        <p:txBody>
          <a:bodyPr vert="horz" wrap="square" lIns="0" tIns="0" rIns="0" bIns="0" rtlCol="0" anchor="t" anchorCtr="0">
            <a:normAutofit/>
          </a:bodyPr>
          <a:lstStyle/>
          <a:p>
            <a:endParaRPr lang="en-US" dirty="0"/>
          </a:p>
        </p:txBody>
      </p:sp>
      <p:sp>
        <p:nvSpPr>
          <p:cNvPr id="3" name="Text Placeholder 2"/>
          <p:cNvSpPr>
            <a:spLocks noGrp="1"/>
          </p:cNvSpPr>
          <p:nvPr>
            <p:ph type="body" idx="1"/>
          </p:nvPr>
        </p:nvSpPr>
        <p:spPr>
          <a:xfrm>
            <a:off x="720000" y="2541600"/>
            <a:ext cx="10728325" cy="32273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1837" y="6138000"/>
            <a:ext cx="3095626" cy="720000"/>
          </a:xfrm>
          <a:prstGeom prst="rect">
            <a:avLst/>
          </a:prstGeom>
        </p:spPr>
        <p:txBody>
          <a:bodyPr vert="horz" lIns="0" tIns="180000" rIns="0" bIns="180000" rtlCol="0" anchor="ctr"/>
          <a:lstStyle>
            <a:lvl1pPr algn="l">
              <a:lnSpc>
                <a:spcPct val="120000"/>
              </a:lnSpc>
              <a:defRPr sz="1200" spc="20" baseline="0">
                <a:solidFill>
                  <a:schemeClr val="tx1"/>
                </a:solidFill>
                <a:latin typeface="+mn-lt"/>
              </a:defRPr>
            </a:lvl1pPr>
          </a:lstStyle>
          <a:p>
            <a:fld id="{8DEA2CF1-0EB2-4673-802D-3371233E4A77}" type="datetime2">
              <a:rPr lang="en-US" smtClean="0"/>
              <a:t>Saturday, November 23, 2024</a:t>
            </a:fld>
            <a:endParaRPr lang="en-US" dirty="0"/>
          </a:p>
        </p:txBody>
      </p:sp>
      <p:sp>
        <p:nvSpPr>
          <p:cNvPr id="5" name="Footer Placeholder 4"/>
          <p:cNvSpPr>
            <a:spLocks noGrp="1"/>
          </p:cNvSpPr>
          <p:nvPr>
            <p:ph type="ftr" sz="quarter" idx="3"/>
          </p:nvPr>
        </p:nvSpPr>
        <p:spPr>
          <a:xfrm>
            <a:off x="4548188" y="6138000"/>
            <a:ext cx="5003800" cy="720000"/>
          </a:xfrm>
          <a:prstGeom prst="rect">
            <a:avLst/>
          </a:prstGeom>
        </p:spPr>
        <p:txBody>
          <a:bodyPr vert="horz" lIns="0" tIns="180000" rIns="0" bIns="180000" rtlCol="0" anchor="ctr"/>
          <a:lstStyle>
            <a:lvl1pPr algn="ctr">
              <a:lnSpc>
                <a:spcPct val="120000"/>
              </a:lnSpc>
              <a:defRPr sz="1200" spc="20" baseline="0">
                <a:solidFill>
                  <a:schemeClr val="tx1"/>
                </a:solidFill>
                <a:latin typeface="+mn-lt"/>
              </a:defRPr>
            </a:lvl1pPr>
          </a:lstStyle>
          <a:p>
            <a:pPr algn="l"/>
            <a:r>
              <a:rPr lang="en-US"/>
              <a:t>Sample Footer Text</a:t>
            </a:r>
            <a:endParaRPr lang="en-US" dirty="0"/>
          </a:p>
        </p:txBody>
      </p:sp>
      <p:sp>
        <p:nvSpPr>
          <p:cNvPr id="6" name="Slide Number Placeholder 5"/>
          <p:cNvSpPr>
            <a:spLocks noGrp="1"/>
          </p:cNvSpPr>
          <p:nvPr>
            <p:ph type="sldNum" sz="quarter" idx="4"/>
          </p:nvPr>
        </p:nvSpPr>
        <p:spPr>
          <a:xfrm>
            <a:off x="10272713" y="6138000"/>
            <a:ext cx="1187449" cy="720000"/>
          </a:xfrm>
          <a:prstGeom prst="rect">
            <a:avLst/>
          </a:prstGeom>
        </p:spPr>
        <p:txBody>
          <a:bodyPr vert="horz" lIns="0" tIns="180000" rIns="0" bIns="180000" rtlCol="0" anchor="ctr"/>
          <a:lstStyle>
            <a:lvl1pPr algn="r">
              <a:lnSpc>
                <a:spcPct val="120000"/>
              </a:lnSpc>
              <a:defRPr sz="1200" spc="20" baseline="0">
                <a:solidFill>
                  <a:schemeClr val="tx1"/>
                </a:solidFill>
                <a:latin typeface="+mn-lt"/>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341101391"/>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22" r:id="rId6"/>
    <p:sldLayoutId id="2147483717" r:id="rId7"/>
    <p:sldLayoutId id="2147483718" r:id="rId8"/>
    <p:sldLayoutId id="2147483719" r:id="rId9"/>
    <p:sldLayoutId id="2147483721" r:id="rId10"/>
    <p:sldLayoutId id="2147483720"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hf sldNum="0" hdr="0" ftr="0" dt="0"/>
  <p:txStyles>
    <p:title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1pPr>
      <a:lvl2pPr marL="6858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2pPr>
      <a:lvl3pPr marL="11430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3pPr>
      <a:lvl4pPr marL="16002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4pPr>
      <a:lvl5pPr marL="2057400" indent="-228600" algn="l" defTabSz="914400" rtl="0" eaLnBrk="1" latinLnBrk="0" hangingPunct="1">
        <a:lnSpc>
          <a:spcPct val="120000"/>
        </a:lnSpc>
        <a:spcBef>
          <a:spcPts val="500"/>
        </a:spcBef>
        <a:buClr>
          <a:schemeClr val="accent4"/>
        </a:buClr>
        <a:buFont typeface="The Hand Extrablack" panose="03070A02030502020204" pitchFamily="66" charset="0"/>
        <a:buChar char="•"/>
        <a:defRPr sz="2000" kern="1200" spc="20" baseline="0">
          <a:solidFill>
            <a:schemeClr val="tx1">
              <a:alpha val="58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1F4D251-B7D8-402D-950A-F9D15396E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D9F494-BDAF-7267-7085-7369C9F5CEA0}"/>
              </a:ext>
            </a:extLst>
          </p:cNvPr>
          <p:cNvSpPr>
            <a:spLocks noGrp="1"/>
          </p:cNvSpPr>
          <p:nvPr>
            <p:ph type="ctrTitle"/>
          </p:nvPr>
        </p:nvSpPr>
        <p:spPr>
          <a:xfrm>
            <a:off x="5478379" y="119605"/>
            <a:ext cx="7013121" cy="2795737"/>
          </a:xfrm>
        </p:spPr>
        <p:txBody>
          <a:bodyPr>
            <a:noAutofit/>
          </a:bodyPr>
          <a:lstStyle/>
          <a:p>
            <a:r>
              <a:rPr lang="en-GB" sz="8800" dirty="0"/>
              <a:t>New Year's Eve</a:t>
            </a:r>
            <a:endParaRPr lang="en-RO" sz="8800" dirty="0"/>
          </a:p>
        </p:txBody>
      </p:sp>
      <p:sp>
        <p:nvSpPr>
          <p:cNvPr id="3" name="Subtitle 2">
            <a:extLst>
              <a:ext uri="{FF2B5EF4-FFF2-40B4-BE49-F238E27FC236}">
                <a16:creationId xmlns:a16="http://schemas.microsoft.com/office/drawing/2014/main" id="{8232E50B-62AC-5844-4204-9CC3B1073BEC}"/>
              </a:ext>
            </a:extLst>
          </p:cNvPr>
          <p:cNvSpPr>
            <a:spLocks noGrp="1"/>
          </p:cNvSpPr>
          <p:nvPr>
            <p:ph type="subTitle" idx="1"/>
          </p:nvPr>
        </p:nvSpPr>
        <p:spPr>
          <a:xfrm>
            <a:off x="6477120" y="3030066"/>
            <a:ext cx="5015638" cy="2298938"/>
          </a:xfrm>
        </p:spPr>
        <p:txBody>
          <a:bodyPr>
            <a:normAutofit/>
          </a:bodyPr>
          <a:lstStyle/>
          <a:p>
            <a:r>
              <a:rPr lang="en-RO" dirty="0"/>
              <a:t>Tudor Tripa</a:t>
            </a:r>
          </a:p>
          <a:p>
            <a:r>
              <a:rPr lang="en-RO" dirty="0"/>
              <a:t>Grade 6E</a:t>
            </a:r>
          </a:p>
        </p:txBody>
      </p:sp>
      <p:pic>
        <p:nvPicPr>
          <p:cNvPr id="28" name="Picture 27" descr="Sparkler at night with Christmas tree">
            <a:extLst>
              <a:ext uri="{FF2B5EF4-FFF2-40B4-BE49-F238E27FC236}">
                <a16:creationId xmlns:a16="http://schemas.microsoft.com/office/drawing/2014/main" id="{3F788D36-6834-C2F1-F849-018F6F13A119}"/>
              </a:ext>
            </a:extLst>
          </p:cNvPr>
          <p:cNvPicPr>
            <a:picLocks noChangeAspect="1"/>
          </p:cNvPicPr>
          <p:nvPr/>
        </p:nvPicPr>
        <p:blipFill>
          <a:blip r:embed="rId3"/>
          <a:srcRect l="14115" r="30766" b="-1"/>
          <a:stretch/>
        </p:blipFill>
        <p:spPr>
          <a:xfrm>
            <a:off x="1" y="10"/>
            <a:ext cx="5662934" cy="6857990"/>
          </a:xfrm>
          <a:custGeom>
            <a:avLst/>
            <a:gdLst/>
            <a:ahLst/>
            <a:cxnLst/>
            <a:rect l="l" t="t" r="r" b="b"/>
            <a:pathLst>
              <a:path w="5662934" h="6858000">
                <a:moveTo>
                  <a:pt x="0" y="0"/>
                </a:moveTo>
                <a:lnTo>
                  <a:pt x="5064602" y="0"/>
                </a:lnTo>
                <a:lnTo>
                  <a:pt x="4889880" y="279455"/>
                </a:lnTo>
                <a:cubicBezTo>
                  <a:pt x="4472355" y="1021447"/>
                  <a:pt x="4263593" y="1948936"/>
                  <a:pt x="4263593" y="3061922"/>
                </a:cubicBezTo>
                <a:cubicBezTo>
                  <a:pt x="4263593" y="3516203"/>
                  <a:pt x="4324186" y="3970483"/>
                  <a:pt x="4445372" y="4515619"/>
                </a:cubicBezTo>
                <a:cubicBezTo>
                  <a:pt x="4596855" y="5030470"/>
                  <a:pt x="4748338" y="5515036"/>
                  <a:pt x="4990710" y="5969316"/>
                </a:cubicBezTo>
                <a:cubicBezTo>
                  <a:pt x="5172489" y="6275955"/>
                  <a:pt x="5371310" y="6544265"/>
                  <a:pt x="5583977" y="6777438"/>
                </a:cubicBezTo>
                <a:lnTo>
                  <a:pt x="5662934" y="6858000"/>
                </a:lnTo>
                <a:lnTo>
                  <a:pt x="0" y="6858000"/>
                </a:lnTo>
                <a:close/>
              </a:path>
            </a:pathLst>
          </a:custGeom>
        </p:spPr>
      </p:pic>
      <p:sp>
        <p:nvSpPr>
          <p:cNvPr id="35" name="Freeform 10">
            <a:extLst>
              <a:ext uri="{FF2B5EF4-FFF2-40B4-BE49-F238E27FC236}">
                <a16:creationId xmlns:a16="http://schemas.microsoft.com/office/drawing/2014/main" id="{E67870A8-BE17-461C-AD58-035AD7FA0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7291575">
            <a:off x="3479502" y="491434"/>
            <a:ext cx="2397877" cy="2244442"/>
          </a:xfrm>
          <a:custGeom>
            <a:avLst/>
            <a:gdLst>
              <a:gd name="T0" fmla="*/ 43 w 250"/>
              <a:gd name="T1" fmla="*/ 167 h 234"/>
              <a:gd name="T2" fmla="*/ 70 w 250"/>
              <a:gd name="T3" fmla="*/ 133 h 234"/>
              <a:gd name="T4" fmla="*/ 48 w 250"/>
              <a:gd name="T5" fmla="*/ 134 h 234"/>
              <a:gd name="T6" fmla="*/ 19 w 250"/>
              <a:gd name="T7" fmla="*/ 130 h 234"/>
              <a:gd name="T8" fmla="*/ 6 w 250"/>
              <a:gd name="T9" fmla="*/ 123 h 234"/>
              <a:gd name="T10" fmla="*/ 1 w 250"/>
              <a:gd name="T11" fmla="*/ 103 h 234"/>
              <a:gd name="T12" fmla="*/ 11 w 250"/>
              <a:gd name="T13" fmla="*/ 81 h 234"/>
              <a:gd name="T14" fmla="*/ 23 w 250"/>
              <a:gd name="T15" fmla="*/ 76 h 234"/>
              <a:gd name="T16" fmla="*/ 81 w 250"/>
              <a:gd name="T17" fmla="*/ 78 h 234"/>
              <a:gd name="T18" fmla="*/ 65 w 250"/>
              <a:gd name="T19" fmla="*/ 49 h 234"/>
              <a:gd name="T20" fmla="*/ 57 w 250"/>
              <a:gd name="T21" fmla="*/ 27 h 234"/>
              <a:gd name="T22" fmla="*/ 67 w 250"/>
              <a:gd name="T23" fmla="*/ 12 h 234"/>
              <a:gd name="T24" fmla="*/ 85 w 250"/>
              <a:gd name="T25" fmla="*/ 1 h 234"/>
              <a:gd name="T26" fmla="*/ 101 w 250"/>
              <a:gd name="T27" fmla="*/ 8 h 234"/>
              <a:gd name="T28" fmla="*/ 107 w 250"/>
              <a:gd name="T29" fmla="*/ 15 h 234"/>
              <a:gd name="T30" fmla="*/ 120 w 250"/>
              <a:gd name="T31" fmla="*/ 37 h 234"/>
              <a:gd name="T32" fmla="*/ 131 w 250"/>
              <a:gd name="T33" fmla="*/ 60 h 234"/>
              <a:gd name="T34" fmla="*/ 164 w 250"/>
              <a:gd name="T35" fmla="*/ 25 h 234"/>
              <a:gd name="T36" fmla="*/ 187 w 250"/>
              <a:gd name="T37" fmla="*/ 11 h 234"/>
              <a:gd name="T38" fmla="*/ 205 w 250"/>
              <a:gd name="T39" fmla="*/ 19 h 234"/>
              <a:gd name="T40" fmla="*/ 214 w 250"/>
              <a:gd name="T41" fmla="*/ 34 h 234"/>
              <a:gd name="T42" fmla="*/ 203 w 250"/>
              <a:gd name="T43" fmla="*/ 57 h 234"/>
              <a:gd name="T44" fmla="*/ 166 w 250"/>
              <a:gd name="T45" fmla="*/ 100 h 234"/>
              <a:gd name="T46" fmla="*/ 217 w 250"/>
              <a:gd name="T47" fmla="*/ 98 h 234"/>
              <a:gd name="T48" fmla="*/ 244 w 250"/>
              <a:gd name="T49" fmla="*/ 104 h 234"/>
              <a:gd name="T50" fmla="*/ 249 w 250"/>
              <a:gd name="T51" fmla="*/ 115 h 234"/>
              <a:gd name="T52" fmla="*/ 247 w 250"/>
              <a:gd name="T53" fmla="*/ 129 h 234"/>
              <a:gd name="T54" fmla="*/ 245 w 250"/>
              <a:gd name="T55" fmla="*/ 134 h 234"/>
              <a:gd name="T56" fmla="*/ 241 w 250"/>
              <a:gd name="T57" fmla="*/ 141 h 234"/>
              <a:gd name="T58" fmla="*/ 227 w 250"/>
              <a:gd name="T59" fmla="*/ 147 h 234"/>
              <a:gd name="T60" fmla="*/ 187 w 250"/>
              <a:gd name="T61" fmla="*/ 151 h 234"/>
              <a:gd name="T62" fmla="*/ 160 w 250"/>
              <a:gd name="T63" fmla="*/ 148 h 234"/>
              <a:gd name="T64" fmla="*/ 168 w 250"/>
              <a:gd name="T65" fmla="*/ 168 h 234"/>
              <a:gd name="T66" fmla="*/ 176 w 250"/>
              <a:gd name="T67" fmla="*/ 194 h 234"/>
              <a:gd name="T68" fmla="*/ 176 w 250"/>
              <a:gd name="T69" fmla="*/ 211 h 234"/>
              <a:gd name="T70" fmla="*/ 170 w 250"/>
              <a:gd name="T71" fmla="*/ 221 h 234"/>
              <a:gd name="T72" fmla="*/ 156 w 250"/>
              <a:gd name="T73" fmla="*/ 230 h 234"/>
              <a:gd name="T74" fmla="*/ 130 w 250"/>
              <a:gd name="T75" fmla="*/ 226 h 234"/>
              <a:gd name="T76" fmla="*/ 122 w 250"/>
              <a:gd name="T77" fmla="*/ 213 h 234"/>
              <a:gd name="T78" fmla="*/ 110 w 250"/>
              <a:gd name="T79" fmla="*/ 169 h 234"/>
              <a:gd name="T80" fmla="*/ 92 w 250"/>
              <a:gd name="T81" fmla="*/ 192 h 234"/>
              <a:gd name="T82" fmla="*/ 87 w 250"/>
              <a:gd name="T83" fmla="*/ 197 h 234"/>
              <a:gd name="T84" fmla="*/ 84 w 250"/>
              <a:gd name="T85" fmla="*/ 201 h 234"/>
              <a:gd name="T86" fmla="*/ 65 w 250"/>
              <a:gd name="T87" fmla="*/ 212 h 234"/>
              <a:gd name="T88" fmla="*/ 50 w 250"/>
              <a:gd name="T89" fmla="*/ 204 h 234"/>
              <a:gd name="T90" fmla="*/ 44 w 250"/>
              <a:gd name="T91" fmla="*/ 198 h 234"/>
              <a:gd name="T92" fmla="*/ 38 w 250"/>
              <a:gd name="T93" fmla="*/ 185 h 234"/>
              <a:gd name="T94" fmla="*/ 43 w 250"/>
              <a:gd name="T95" fmla="*/ 16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234">
                <a:moveTo>
                  <a:pt x="43" y="167"/>
                </a:moveTo>
                <a:cubicBezTo>
                  <a:pt x="70" y="133"/>
                  <a:pt x="70" y="133"/>
                  <a:pt x="70" y="133"/>
                </a:cubicBezTo>
                <a:cubicBezTo>
                  <a:pt x="60" y="134"/>
                  <a:pt x="61" y="134"/>
                  <a:pt x="48" y="134"/>
                </a:cubicBezTo>
                <a:cubicBezTo>
                  <a:pt x="34" y="133"/>
                  <a:pt x="24" y="132"/>
                  <a:pt x="19" y="130"/>
                </a:cubicBezTo>
                <a:cubicBezTo>
                  <a:pt x="13" y="128"/>
                  <a:pt x="9" y="126"/>
                  <a:pt x="6" y="123"/>
                </a:cubicBezTo>
                <a:cubicBezTo>
                  <a:pt x="1" y="119"/>
                  <a:pt x="0" y="112"/>
                  <a:pt x="1" y="103"/>
                </a:cubicBezTo>
                <a:cubicBezTo>
                  <a:pt x="2" y="93"/>
                  <a:pt x="6" y="86"/>
                  <a:pt x="11" y="81"/>
                </a:cubicBezTo>
                <a:cubicBezTo>
                  <a:pt x="15" y="77"/>
                  <a:pt x="18" y="76"/>
                  <a:pt x="23" y="76"/>
                </a:cubicBezTo>
                <a:cubicBezTo>
                  <a:pt x="81" y="78"/>
                  <a:pt x="81" y="78"/>
                  <a:pt x="81" y="78"/>
                </a:cubicBezTo>
                <a:cubicBezTo>
                  <a:pt x="65" y="49"/>
                  <a:pt x="65" y="49"/>
                  <a:pt x="65" y="49"/>
                </a:cubicBezTo>
                <a:cubicBezTo>
                  <a:pt x="58" y="40"/>
                  <a:pt x="56" y="33"/>
                  <a:pt x="57" y="27"/>
                </a:cubicBezTo>
                <a:cubicBezTo>
                  <a:pt x="58" y="21"/>
                  <a:pt x="62" y="16"/>
                  <a:pt x="67" y="12"/>
                </a:cubicBezTo>
                <a:cubicBezTo>
                  <a:pt x="74" y="6"/>
                  <a:pt x="80" y="2"/>
                  <a:pt x="85" y="1"/>
                </a:cubicBezTo>
                <a:cubicBezTo>
                  <a:pt x="90" y="0"/>
                  <a:pt x="95" y="2"/>
                  <a:pt x="101" y="8"/>
                </a:cubicBezTo>
                <a:cubicBezTo>
                  <a:pt x="104" y="11"/>
                  <a:pt x="106" y="13"/>
                  <a:pt x="107" y="15"/>
                </a:cubicBezTo>
                <a:cubicBezTo>
                  <a:pt x="110" y="19"/>
                  <a:pt x="112" y="20"/>
                  <a:pt x="120" y="37"/>
                </a:cubicBezTo>
                <a:cubicBezTo>
                  <a:pt x="129" y="55"/>
                  <a:pt x="128" y="51"/>
                  <a:pt x="131" y="60"/>
                </a:cubicBezTo>
                <a:cubicBezTo>
                  <a:pt x="164" y="25"/>
                  <a:pt x="164" y="25"/>
                  <a:pt x="164" y="25"/>
                </a:cubicBezTo>
                <a:cubicBezTo>
                  <a:pt x="173" y="16"/>
                  <a:pt x="180" y="11"/>
                  <a:pt x="187" y="11"/>
                </a:cubicBezTo>
                <a:cubicBezTo>
                  <a:pt x="193" y="10"/>
                  <a:pt x="200" y="13"/>
                  <a:pt x="205" y="19"/>
                </a:cubicBezTo>
                <a:cubicBezTo>
                  <a:pt x="210" y="24"/>
                  <a:pt x="213" y="29"/>
                  <a:pt x="214" y="34"/>
                </a:cubicBezTo>
                <a:cubicBezTo>
                  <a:pt x="214" y="39"/>
                  <a:pt x="211" y="47"/>
                  <a:pt x="203" y="57"/>
                </a:cubicBezTo>
                <a:cubicBezTo>
                  <a:pt x="166" y="100"/>
                  <a:pt x="166" y="100"/>
                  <a:pt x="166" y="100"/>
                </a:cubicBezTo>
                <a:cubicBezTo>
                  <a:pt x="217" y="98"/>
                  <a:pt x="217" y="98"/>
                  <a:pt x="217" y="98"/>
                </a:cubicBezTo>
                <a:cubicBezTo>
                  <a:pt x="229" y="96"/>
                  <a:pt x="238" y="98"/>
                  <a:pt x="244" y="104"/>
                </a:cubicBezTo>
                <a:cubicBezTo>
                  <a:pt x="247" y="107"/>
                  <a:pt x="249" y="111"/>
                  <a:pt x="249" y="115"/>
                </a:cubicBezTo>
                <a:cubicBezTo>
                  <a:pt x="250" y="120"/>
                  <a:pt x="249" y="124"/>
                  <a:pt x="247" y="129"/>
                </a:cubicBezTo>
                <a:cubicBezTo>
                  <a:pt x="247" y="130"/>
                  <a:pt x="246" y="132"/>
                  <a:pt x="245" y="134"/>
                </a:cubicBezTo>
                <a:cubicBezTo>
                  <a:pt x="244" y="137"/>
                  <a:pt x="243" y="140"/>
                  <a:pt x="241" y="141"/>
                </a:cubicBezTo>
                <a:cubicBezTo>
                  <a:pt x="239" y="144"/>
                  <a:pt x="234" y="146"/>
                  <a:pt x="227" y="147"/>
                </a:cubicBezTo>
                <a:cubicBezTo>
                  <a:pt x="221" y="149"/>
                  <a:pt x="207" y="150"/>
                  <a:pt x="187" y="151"/>
                </a:cubicBezTo>
                <a:cubicBezTo>
                  <a:pt x="175" y="152"/>
                  <a:pt x="161" y="148"/>
                  <a:pt x="160" y="148"/>
                </a:cubicBezTo>
                <a:cubicBezTo>
                  <a:pt x="161" y="151"/>
                  <a:pt x="165" y="161"/>
                  <a:pt x="168" y="168"/>
                </a:cubicBezTo>
                <a:cubicBezTo>
                  <a:pt x="168" y="171"/>
                  <a:pt x="173" y="181"/>
                  <a:pt x="176" y="194"/>
                </a:cubicBezTo>
                <a:cubicBezTo>
                  <a:pt x="179" y="206"/>
                  <a:pt x="176" y="203"/>
                  <a:pt x="176" y="211"/>
                </a:cubicBezTo>
                <a:cubicBezTo>
                  <a:pt x="176" y="214"/>
                  <a:pt x="174" y="217"/>
                  <a:pt x="170" y="221"/>
                </a:cubicBezTo>
                <a:cubicBezTo>
                  <a:pt x="166" y="226"/>
                  <a:pt x="161" y="228"/>
                  <a:pt x="156" y="230"/>
                </a:cubicBezTo>
                <a:cubicBezTo>
                  <a:pt x="147" y="234"/>
                  <a:pt x="137" y="233"/>
                  <a:pt x="130" y="226"/>
                </a:cubicBezTo>
                <a:cubicBezTo>
                  <a:pt x="127" y="223"/>
                  <a:pt x="125" y="219"/>
                  <a:pt x="122" y="213"/>
                </a:cubicBezTo>
                <a:cubicBezTo>
                  <a:pt x="118" y="188"/>
                  <a:pt x="117" y="189"/>
                  <a:pt x="110" y="169"/>
                </a:cubicBezTo>
                <a:cubicBezTo>
                  <a:pt x="92" y="192"/>
                  <a:pt x="92" y="192"/>
                  <a:pt x="92" y="192"/>
                </a:cubicBezTo>
                <a:cubicBezTo>
                  <a:pt x="90" y="193"/>
                  <a:pt x="88" y="195"/>
                  <a:pt x="87" y="197"/>
                </a:cubicBezTo>
                <a:cubicBezTo>
                  <a:pt x="86" y="198"/>
                  <a:pt x="85" y="200"/>
                  <a:pt x="84" y="201"/>
                </a:cubicBezTo>
                <a:cubicBezTo>
                  <a:pt x="76" y="209"/>
                  <a:pt x="70" y="212"/>
                  <a:pt x="65" y="212"/>
                </a:cubicBezTo>
                <a:cubicBezTo>
                  <a:pt x="60" y="211"/>
                  <a:pt x="55" y="209"/>
                  <a:pt x="50" y="204"/>
                </a:cubicBezTo>
                <a:cubicBezTo>
                  <a:pt x="50" y="203"/>
                  <a:pt x="48" y="202"/>
                  <a:pt x="44" y="198"/>
                </a:cubicBezTo>
                <a:cubicBezTo>
                  <a:pt x="41" y="195"/>
                  <a:pt x="39" y="191"/>
                  <a:pt x="38" y="185"/>
                </a:cubicBezTo>
                <a:cubicBezTo>
                  <a:pt x="37" y="179"/>
                  <a:pt x="39" y="173"/>
                  <a:pt x="43" y="16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759955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D1CCC3C-EB52-47ED-B6AA-5F70D9215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84C50CF-FE9D-459C-890F-56C32779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Freeform: Shape 22">
            <a:extLst>
              <a:ext uri="{FF2B5EF4-FFF2-40B4-BE49-F238E27FC236}">
                <a16:creationId xmlns:a16="http://schemas.microsoft.com/office/drawing/2014/main" id="{79C4E6F9-8A11-4E94-8423-966E9DF0D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96624" cy="6858000"/>
          </a:xfrm>
          <a:custGeom>
            <a:avLst/>
            <a:gdLst>
              <a:gd name="connsiteX0" fmla="*/ 0 w 11096624"/>
              <a:gd name="connsiteY0" fmla="*/ 0 h 6858000"/>
              <a:gd name="connsiteX1" fmla="*/ 10869306 w 11096624"/>
              <a:gd name="connsiteY1" fmla="*/ 0 h 6858000"/>
              <a:gd name="connsiteX2" fmla="*/ 10932108 w 11096624"/>
              <a:gd name="connsiteY2" fmla="*/ 181114 h 6858000"/>
              <a:gd name="connsiteX3" fmla="*/ 10953136 w 11096624"/>
              <a:gd name="connsiteY3" fmla="*/ 3620675 h 6858000"/>
              <a:gd name="connsiteX4" fmla="*/ 9722723 w 11096624"/>
              <a:gd name="connsiteY4" fmla="*/ 6351879 h 6858000"/>
              <a:gd name="connsiteX5" fmla="*/ 9365083 w 11096624"/>
              <a:gd name="connsiteY5" fmla="*/ 6847267 h 6858000"/>
              <a:gd name="connsiteX6" fmla="*/ 9354506 w 11096624"/>
              <a:gd name="connsiteY6" fmla="*/ 6858000 h 6858000"/>
              <a:gd name="connsiteX7" fmla="*/ 0 w 1109662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6624" h="6858000">
                <a:moveTo>
                  <a:pt x="0" y="0"/>
                </a:moveTo>
                <a:lnTo>
                  <a:pt x="10869306" y="0"/>
                </a:lnTo>
                <a:lnTo>
                  <a:pt x="10932108" y="181114"/>
                </a:lnTo>
                <a:cubicBezTo>
                  <a:pt x="11289577" y="1409141"/>
                  <a:pt x="10953136" y="3273767"/>
                  <a:pt x="10953136" y="3620675"/>
                </a:cubicBezTo>
                <a:cubicBezTo>
                  <a:pt x="10953136" y="5162483"/>
                  <a:pt x="10118214" y="5735156"/>
                  <a:pt x="9722723" y="6351879"/>
                </a:cubicBezTo>
                <a:cubicBezTo>
                  <a:pt x="9656808" y="6500554"/>
                  <a:pt x="9530643" y="6669361"/>
                  <a:pt x="9365083" y="6847267"/>
                </a:cubicBezTo>
                <a:lnTo>
                  <a:pt x="9354506" y="6858000"/>
                </a:lnTo>
                <a:lnTo>
                  <a:pt x="0" y="6858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2" name="Title 1">
            <a:extLst>
              <a:ext uri="{FF2B5EF4-FFF2-40B4-BE49-F238E27FC236}">
                <a16:creationId xmlns:a16="http://schemas.microsoft.com/office/drawing/2014/main" id="{BAAD71BF-9497-EF38-1FFC-7E3492DDDC4C}"/>
              </a:ext>
            </a:extLst>
          </p:cNvPr>
          <p:cNvSpPr>
            <a:spLocks noGrp="1"/>
          </p:cNvSpPr>
          <p:nvPr>
            <p:ph type="title"/>
          </p:nvPr>
        </p:nvSpPr>
        <p:spPr>
          <a:xfrm>
            <a:off x="216566" y="197360"/>
            <a:ext cx="6923812" cy="1477328"/>
          </a:xfrm>
        </p:spPr>
        <p:txBody>
          <a:bodyPr wrap="square" anchor="ctr">
            <a:normAutofit/>
          </a:bodyPr>
          <a:lstStyle/>
          <a:p>
            <a:r>
              <a:rPr lang="en-RO" sz="3200" dirty="0"/>
              <a:t>Other Names</a:t>
            </a:r>
          </a:p>
        </p:txBody>
      </p:sp>
      <p:sp>
        <p:nvSpPr>
          <p:cNvPr id="3" name="Content Placeholder 2">
            <a:extLst>
              <a:ext uri="{FF2B5EF4-FFF2-40B4-BE49-F238E27FC236}">
                <a16:creationId xmlns:a16="http://schemas.microsoft.com/office/drawing/2014/main" id="{8C752DE9-726C-9C81-81E9-E32D5B873EEB}"/>
              </a:ext>
            </a:extLst>
          </p:cNvPr>
          <p:cNvSpPr>
            <a:spLocks noGrp="1"/>
          </p:cNvSpPr>
          <p:nvPr>
            <p:ph idx="1"/>
          </p:nvPr>
        </p:nvSpPr>
        <p:spPr>
          <a:xfrm>
            <a:off x="92467" y="1674688"/>
            <a:ext cx="8044666" cy="5095982"/>
          </a:xfrm>
        </p:spPr>
        <p:txBody>
          <a:bodyPr>
            <a:normAutofit lnSpcReduction="10000"/>
          </a:bodyPr>
          <a:lstStyle/>
          <a:p>
            <a:pPr>
              <a:lnSpc>
                <a:spcPct val="110000"/>
              </a:lnSpc>
            </a:pPr>
            <a:r>
              <a:rPr lang="en-GB" sz="1500" dirty="0"/>
              <a:t>Hogmanay (Scotland)</a:t>
            </a:r>
          </a:p>
          <a:p>
            <a:pPr>
              <a:lnSpc>
                <a:spcPct val="110000"/>
              </a:lnSpc>
            </a:pPr>
            <a:r>
              <a:rPr lang="en-GB" sz="1500" dirty="0" err="1"/>
              <a:t>Calennig</a:t>
            </a:r>
            <a:r>
              <a:rPr lang="en-GB" sz="1500" dirty="0"/>
              <a:t> (Wales)</a:t>
            </a:r>
          </a:p>
          <a:p>
            <a:pPr>
              <a:lnSpc>
                <a:spcPct val="110000"/>
              </a:lnSpc>
            </a:pPr>
            <a:r>
              <a:rPr lang="en-GB" sz="1500" dirty="0" err="1"/>
              <a:t>Shchedryi</a:t>
            </a:r>
            <a:r>
              <a:rPr lang="en-GB" sz="1500" dirty="0"/>
              <a:t> </a:t>
            </a:r>
            <a:r>
              <a:rPr lang="en-GB" sz="1500" dirty="0" err="1"/>
              <a:t>Vechir</a:t>
            </a:r>
            <a:r>
              <a:rPr lang="en-GB" sz="1500" dirty="0"/>
              <a:t> (Ukraine)</a:t>
            </a:r>
          </a:p>
          <a:p>
            <a:pPr>
              <a:lnSpc>
                <a:spcPct val="110000"/>
              </a:lnSpc>
            </a:pPr>
            <a:r>
              <a:rPr lang="en-GB" sz="1500" dirty="0" err="1"/>
              <a:t>Ambang</a:t>
            </a:r>
            <a:r>
              <a:rPr lang="en-GB" sz="1500" dirty="0"/>
              <a:t>/Malam </a:t>
            </a:r>
            <a:r>
              <a:rPr lang="en-GB" sz="1500" dirty="0" err="1"/>
              <a:t>Tahun</a:t>
            </a:r>
            <a:r>
              <a:rPr lang="en-GB" sz="1500" dirty="0"/>
              <a:t> Baharu/Baru (Brunei, Indonesia, Malaysia, Singapore)</a:t>
            </a:r>
          </a:p>
          <a:p>
            <a:pPr>
              <a:lnSpc>
                <a:spcPct val="110000"/>
              </a:lnSpc>
            </a:pPr>
            <a:r>
              <a:rPr lang="en-GB" sz="1500" dirty="0" err="1"/>
              <a:t>Yangi</a:t>
            </a:r>
            <a:r>
              <a:rPr lang="en-GB" sz="1500" dirty="0"/>
              <a:t> </a:t>
            </a:r>
            <a:r>
              <a:rPr lang="en-GB" sz="1500" dirty="0" err="1"/>
              <a:t>Yil</a:t>
            </a:r>
            <a:r>
              <a:rPr lang="en-GB" sz="1500" dirty="0"/>
              <a:t>, </a:t>
            </a:r>
            <a:r>
              <a:rPr lang="en-GB" sz="1500" dirty="0" err="1"/>
              <a:t>Yılbaşı</a:t>
            </a:r>
            <a:r>
              <a:rPr lang="en-GB" sz="1500" dirty="0"/>
              <a:t> </a:t>
            </a:r>
            <a:r>
              <a:rPr lang="en-GB" sz="1500" dirty="0" err="1"/>
              <a:t>arifesi</a:t>
            </a:r>
            <a:r>
              <a:rPr lang="en-GB" sz="1500" dirty="0"/>
              <a:t>, Yeni İl </a:t>
            </a:r>
            <a:r>
              <a:rPr lang="en-GB" sz="1500" dirty="0" err="1"/>
              <a:t>ərəfəsi</a:t>
            </a:r>
            <a:r>
              <a:rPr lang="en-GB" sz="1500" dirty="0"/>
              <a:t> (Uzbekistan, Turkey and Azerbaijan)</a:t>
            </a:r>
          </a:p>
          <a:p>
            <a:pPr>
              <a:lnSpc>
                <a:spcPct val="110000"/>
              </a:lnSpc>
            </a:pPr>
            <a:r>
              <a:rPr lang="en-GB" sz="1500" dirty="0"/>
              <a:t>Karamu (African diaspora)</a:t>
            </a:r>
          </a:p>
          <a:p>
            <a:pPr>
              <a:lnSpc>
                <a:spcPct val="110000"/>
              </a:lnSpc>
            </a:pPr>
            <a:r>
              <a:rPr lang="en-GB" sz="1500" dirty="0"/>
              <a:t>Silvester (Austria, Bosnia and Herzegovina, Croatia, Czech Republic, France, Germany, Hungary, Israel, Italy, Liechtenstein, Luxembourg, Poland, Russia, Serbia, Slovakia, Slovenia, Switzerland)</a:t>
            </a:r>
          </a:p>
          <a:p>
            <a:pPr>
              <a:lnSpc>
                <a:spcPct val="110000"/>
              </a:lnSpc>
            </a:pPr>
            <a:r>
              <a:rPr lang="en-GB" sz="1500" dirty="0"/>
              <a:t>Réveillon (Algeria, Angola, Brazil, France, Macau, Morocco, Mozambique, Portugal, Romania, Tunisia, Wallonia, and French-speaking locations in North America)</a:t>
            </a:r>
          </a:p>
          <a:p>
            <a:pPr>
              <a:lnSpc>
                <a:spcPct val="110000"/>
              </a:lnSpc>
            </a:pPr>
            <a:r>
              <a:rPr lang="en-GB" sz="1500" dirty="0"/>
              <a:t>Kanun </a:t>
            </a:r>
            <a:r>
              <a:rPr lang="en-GB" sz="1500" dirty="0" err="1"/>
              <a:t>Novogo</a:t>
            </a:r>
            <a:r>
              <a:rPr lang="en-GB" sz="1500" dirty="0"/>
              <a:t> Goda (Russia)</a:t>
            </a:r>
          </a:p>
          <a:p>
            <a:pPr>
              <a:lnSpc>
                <a:spcPct val="110000"/>
              </a:lnSpc>
            </a:pPr>
            <a:r>
              <a:rPr lang="en-GB" sz="1500" dirty="0" err="1"/>
              <a:t>Ōmisoka</a:t>
            </a:r>
            <a:r>
              <a:rPr lang="en-GB" sz="1500" dirty="0"/>
              <a:t> (Japan)</a:t>
            </a:r>
          </a:p>
          <a:p>
            <a:pPr>
              <a:lnSpc>
                <a:spcPct val="110000"/>
              </a:lnSpc>
            </a:pPr>
            <a:r>
              <a:rPr lang="en-GB" sz="1500" dirty="0"/>
              <a:t>Pele ga </a:t>
            </a:r>
            <a:r>
              <a:rPr lang="en-GB" sz="1500" dirty="0" err="1"/>
              <a:t>Ngwaga</a:t>
            </a:r>
            <a:r>
              <a:rPr lang="en-GB" sz="1500" dirty="0"/>
              <a:t> o </a:t>
            </a:r>
            <a:r>
              <a:rPr lang="en-GB" sz="1500" dirty="0" err="1"/>
              <a:t>Mosha</a:t>
            </a:r>
            <a:r>
              <a:rPr lang="en-GB" sz="1500" dirty="0"/>
              <a:t>(Botswana)</a:t>
            </a:r>
          </a:p>
          <a:p>
            <a:pPr>
              <a:lnSpc>
                <a:spcPct val="110000"/>
              </a:lnSpc>
            </a:pPr>
            <a:r>
              <a:rPr lang="en-GB" sz="1500" dirty="0" err="1"/>
              <a:t>Nochevieja</a:t>
            </a:r>
            <a:r>
              <a:rPr lang="en-GB" sz="1500" dirty="0"/>
              <a:t> (lit. Old Night) (Spain and other countries where Spanish is mostly spoken)</a:t>
            </a:r>
          </a:p>
          <a:p>
            <a:pPr>
              <a:lnSpc>
                <a:spcPct val="110000"/>
              </a:lnSpc>
            </a:pPr>
            <a:endParaRPr lang="en-RO" sz="700" dirty="0"/>
          </a:p>
        </p:txBody>
      </p:sp>
      <p:pic>
        <p:nvPicPr>
          <p:cNvPr id="7" name="Picture 6" descr="Fireworks in the sky&#10;&#10;Description automatically generated">
            <a:extLst>
              <a:ext uri="{FF2B5EF4-FFF2-40B4-BE49-F238E27FC236}">
                <a16:creationId xmlns:a16="http://schemas.microsoft.com/office/drawing/2014/main" id="{66EE378F-3DA3-813C-4A5C-682B31687EF0}"/>
              </a:ext>
            </a:extLst>
          </p:cNvPr>
          <p:cNvPicPr>
            <a:picLocks noChangeAspect="1"/>
          </p:cNvPicPr>
          <p:nvPr/>
        </p:nvPicPr>
        <p:blipFill>
          <a:blip r:embed="rId2"/>
          <a:stretch>
            <a:fillRect/>
          </a:stretch>
        </p:blipFill>
        <p:spPr>
          <a:xfrm>
            <a:off x="8407198" y="2486496"/>
            <a:ext cx="3095625" cy="3869532"/>
          </a:xfrm>
          <a:custGeom>
            <a:avLst/>
            <a:gdLst/>
            <a:ahLst/>
            <a:cxnLst/>
            <a:rect l="l" t="t" r="r" b="b"/>
            <a:pathLst>
              <a:path w="3095625" h="5409338">
                <a:moveTo>
                  <a:pt x="0" y="0"/>
                </a:moveTo>
                <a:lnTo>
                  <a:pt x="3095625" y="0"/>
                </a:lnTo>
                <a:lnTo>
                  <a:pt x="3095625" y="5409338"/>
                </a:lnTo>
                <a:lnTo>
                  <a:pt x="0" y="5409338"/>
                </a:lnTo>
                <a:close/>
              </a:path>
            </a:pathLst>
          </a:custGeom>
        </p:spPr>
      </p:pic>
    </p:spTree>
    <p:extLst>
      <p:ext uri="{BB962C8B-B14F-4D97-AF65-F5344CB8AC3E}">
        <p14:creationId xmlns:p14="http://schemas.microsoft.com/office/powerpoint/2010/main" val="30724409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ABEF-8515-663C-24EF-89E6717389BE}"/>
              </a:ext>
            </a:extLst>
          </p:cNvPr>
          <p:cNvSpPr>
            <a:spLocks noGrp="1"/>
          </p:cNvSpPr>
          <p:nvPr>
            <p:ph type="title"/>
          </p:nvPr>
        </p:nvSpPr>
        <p:spPr/>
        <p:txBody>
          <a:bodyPr/>
          <a:lstStyle/>
          <a:p>
            <a:r>
              <a:rPr lang="en-RO" dirty="0"/>
              <a:t>How is N.Y.E. celebrated in </a:t>
            </a:r>
            <a:r>
              <a:rPr lang="en-GB" b="1" i="0" u="none" strike="noStrike" dirty="0">
                <a:solidFill>
                  <a:schemeClr val="accent1"/>
                </a:solidFill>
                <a:effectLst/>
                <a:latin typeface="+mn-lt"/>
              </a:rPr>
              <a:t>Algeria</a:t>
            </a:r>
            <a:endParaRPr lang="en-RO" dirty="0">
              <a:solidFill>
                <a:schemeClr val="accent1"/>
              </a:solidFill>
              <a:latin typeface="+mn-lt"/>
            </a:endParaRPr>
          </a:p>
        </p:txBody>
      </p:sp>
      <p:sp>
        <p:nvSpPr>
          <p:cNvPr id="3" name="Content Placeholder 2">
            <a:extLst>
              <a:ext uri="{FF2B5EF4-FFF2-40B4-BE49-F238E27FC236}">
                <a16:creationId xmlns:a16="http://schemas.microsoft.com/office/drawing/2014/main" id="{AD138498-8AD6-A8F8-3A1F-6D92AB95EA55}"/>
              </a:ext>
            </a:extLst>
          </p:cNvPr>
          <p:cNvSpPr>
            <a:spLocks noGrp="1"/>
          </p:cNvSpPr>
          <p:nvPr>
            <p:ph idx="1"/>
          </p:nvPr>
        </p:nvSpPr>
        <p:spPr/>
        <p:txBody>
          <a:bodyPr/>
          <a:lstStyle/>
          <a:p>
            <a:pPr marL="0" indent="0">
              <a:buNone/>
            </a:pPr>
            <a:r>
              <a:rPr lang="en-GB" dirty="0"/>
              <a:t>In Algeria, New Year's Eve is usually celebrated with family and friends. In the largest cities, there are fireworks at midnight. The Martyrs' Memorial is the main attraction during the celebration, while some Algerians prefer celebrate outside the country, generally in Tunis or Paris</a:t>
            </a:r>
          </a:p>
          <a:p>
            <a:pPr marL="0" indent="0">
              <a:buNone/>
            </a:pPr>
            <a:r>
              <a:rPr lang="en-GB" dirty="0"/>
              <a:t>At 8 PM (AST), the President's message of greetings is read on TV. The EPTV network airs an entertainment show, with different hosts and guests</a:t>
            </a:r>
          </a:p>
          <a:p>
            <a:endParaRPr lang="en-RO" dirty="0"/>
          </a:p>
        </p:txBody>
      </p:sp>
    </p:spTree>
    <p:extLst>
      <p:ext uri="{BB962C8B-B14F-4D97-AF65-F5344CB8AC3E}">
        <p14:creationId xmlns:p14="http://schemas.microsoft.com/office/powerpoint/2010/main" val="5694330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5779-4A57-0F5F-D3CA-BC1FA7CE2E4D}"/>
              </a:ext>
            </a:extLst>
          </p:cNvPr>
          <p:cNvSpPr>
            <a:spLocks noGrp="1"/>
          </p:cNvSpPr>
          <p:nvPr>
            <p:ph type="title"/>
          </p:nvPr>
        </p:nvSpPr>
        <p:spPr/>
        <p:txBody>
          <a:bodyPr/>
          <a:lstStyle/>
          <a:p>
            <a:r>
              <a:rPr lang="en-RO" dirty="0"/>
              <a:t>How is N.Y.E. celebrated in </a:t>
            </a:r>
            <a:r>
              <a:rPr lang="en-GB" b="1" dirty="0">
                <a:solidFill>
                  <a:schemeClr val="accent2"/>
                </a:solidFill>
                <a:latin typeface="+mn-lt"/>
              </a:rPr>
              <a:t>Tunisia</a:t>
            </a:r>
            <a:endParaRPr lang="en-RO" dirty="0">
              <a:solidFill>
                <a:schemeClr val="accent2"/>
              </a:solidFill>
            </a:endParaRPr>
          </a:p>
        </p:txBody>
      </p:sp>
      <p:sp>
        <p:nvSpPr>
          <p:cNvPr id="3" name="Content Placeholder 2">
            <a:extLst>
              <a:ext uri="{FF2B5EF4-FFF2-40B4-BE49-F238E27FC236}">
                <a16:creationId xmlns:a16="http://schemas.microsoft.com/office/drawing/2014/main" id="{9DF16FAF-A18A-DC03-429F-41F0BE46036A}"/>
              </a:ext>
            </a:extLst>
          </p:cNvPr>
          <p:cNvSpPr>
            <a:spLocks noGrp="1"/>
          </p:cNvSpPr>
          <p:nvPr>
            <p:ph idx="1"/>
          </p:nvPr>
        </p:nvSpPr>
        <p:spPr>
          <a:xfrm>
            <a:off x="503431" y="2096528"/>
            <a:ext cx="10944891" cy="4222678"/>
          </a:xfrm>
        </p:spPr>
        <p:txBody>
          <a:bodyPr>
            <a:normAutofit/>
          </a:bodyPr>
          <a:lstStyle/>
          <a:p>
            <a:r>
              <a:rPr lang="en-GB" dirty="0"/>
              <a:t>In Tunisia, Tunisians celebrate by spending the evening in restaurants and hotels and exchange gifts and flowers, or travel outside Tunisia to spend New Year's Eve in a European country. But most Tunisians prefer to celebrate it at home in a family evening with relatives and friends. </a:t>
            </a:r>
          </a:p>
          <a:p>
            <a:r>
              <a:rPr lang="en-GB" dirty="0"/>
              <a:t>Tunisians buy cakes or prepare them at home, in addition to holding dinner banquets, as roast </a:t>
            </a:r>
            <a:r>
              <a:rPr lang="en-GB" dirty="0" err="1"/>
              <a:t>chickenremains</a:t>
            </a:r>
            <a:r>
              <a:rPr lang="en-GB" dirty="0"/>
              <a:t> the main dish for this occasion, and staying up until midnight to eat cake as the first moments of the new year arrive. </a:t>
            </a:r>
          </a:p>
          <a:p>
            <a:r>
              <a:rPr lang="en-GB" dirty="0"/>
              <a:t>In recent years, the popular Tunisian film </a:t>
            </a:r>
            <a:r>
              <a:rPr lang="en-GB" dirty="0" err="1"/>
              <a:t>Choufli</a:t>
            </a:r>
            <a:r>
              <a:rPr lang="en-GB" dirty="0"/>
              <a:t> Hal on New Year's Eve is broadcast every year, ending just minutes before the new year. This has become an annual tradition.</a:t>
            </a:r>
          </a:p>
          <a:p>
            <a:endParaRPr lang="en-RO" dirty="0"/>
          </a:p>
        </p:txBody>
      </p:sp>
    </p:spTree>
    <p:extLst>
      <p:ext uri="{BB962C8B-B14F-4D97-AF65-F5344CB8AC3E}">
        <p14:creationId xmlns:p14="http://schemas.microsoft.com/office/powerpoint/2010/main" val="5147631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68DC7FA-55C9-47D5-B8A0-022B4C9AA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905CBC2-EECC-4468-90C4-C0176E9B0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16FED-9D27-9BA6-667A-C815980EBBA6}"/>
              </a:ext>
            </a:extLst>
          </p:cNvPr>
          <p:cNvSpPr>
            <a:spLocks noGrp="1"/>
          </p:cNvSpPr>
          <p:nvPr>
            <p:ph type="title"/>
          </p:nvPr>
        </p:nvSpPr>
        <p:spPr>
          <a:xfrm>
            <a:off x="6480000" y="619200"/>
            <a:ext cx="4991961" cy="1477328"/>
          </a:xfrm>
        </p:spPr>
        <p:txBody>
          <a:bodyPr vert="horz" wrap="square" lIns="0" tIns="0" rIns="0" bIns="0" rtlCol="0" anchor="ctr" anchorCtr="0">
            <a:normAutofit/>
          </a:bodyPr>
          <a:lstStyle/>
          <a:p>
            <a:pPr>
              <a:lnSpc>
                <a:spcPct val="100000"/>
              </a:lnSpc>
            </a:pPr>
            <a:r>
              <a:rPr lang="en-US" sz="3200"/>
              <a:t>What is Choufli Hal, le réveillon ?</a:t>
            </a:r>
          </a:p>
        </p:txBody>
      </p:sp>
      <p:sp useBgFill="1">
        <p:nvSpPr>
          <p:cNvPr id="1035" name="Freeform: Shape 1034">
            <a:extLst>
              <a:ext uri="{FF2B5EF4-FFF2-40B4-BE49-F238E27FC236}">
                <a16:creationId xmlns:a16="http://schemas.microsoft.com/office/drawing/2014/main" id="{97D0825D-5142-4F4A-A141-3CCD5E99C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533334" y="533334"/>
            <a:ext cx="6858000" cy="5791331"/>
          </a:xfrm>
          <a:custGeom>
            <a:avLst/>
            <a:gdLst>
              <a:gd name="connsiteX0" fmla="*/ 6858000 w 6858000"/>
              <a:gd name="connsiteY0" fmla="*/ 14535 h 5791331"/>
              <a:gd name="connsiteX1" fmla="*/ 6858000 w 6858000"/>
              <a:gd name="connsiteY1" fmla="*/ 5791331 h 5791331"/>
              <a:gd name="connsiteX2" fmla="*/ 0 w 6858000"/>
              <a:gd name="connsiteY2" fmla="*/ 5791330 h 5791331"/>
              <a:gd name="connsiteX3" fmla="*/ 0 w 6858000"/>
              <a:gd name="connsiteY3" fmla="*/ 0 h 5791331"/>
              <a:gd name="connsiteX4" fmla="*/ 145832 w 6858000"/>
              <a:gd name="connsiteY4" fmla="*/ 1175 h 5791331"/>
              <a:gd name="connsiteX5" fmla="*/ 2611132 w 6858000"/>
              <a:gd name="connsiteY5" fmla="*/ 48625 h 5791331"/>
              <a:gd name="connsiteX6" fmla="*/ 6643031 w 6858000"/>
              <a:gd name="connsiteY6" fmla="*/ 15010 h 579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5791331">
                <a:moveTo>
                  <a:pt x="6858000" y="14535"/>
                </a:moveTo>
                <a:lnTo>
                  <a:pt x="6858000" y="5791331"/>
                </a:lnTo>
                <a:lnTo>
                  <a:pt x="0" y="5791330"/>
                </a:lnTo>
                <a:lnTo>
                  <a:pt x="0" y="0"/>
                </a:lnTo>
                <a:lnTo>
                  <a:pt x="145832" y="1175"/>
                </a:lnTo>
                <a:cubicBezTo>
                  <a:pt x="886907" y="14750"/>
                  <a:pt x="2228596" y="125101"/>
                  <a:pt x="2611132" y="48625"/>
                </a:cubicBezTo>
                <a:cubicBezTo>
                  <a:pt x="2933352" y="-3056"/>
                  <a:pt x="5032814" y="16325"/>
                  <a:pt x="6643031" y="15010"/>
                </a:cubicBezTo>
                <a:close/>
              </a:path>
            </a:pathLst>
          </a:cu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026" name="Picture 2" descr="Choufli Hal, Le Réveillon - film 2009 - Abdelkader Jerbi - Captain Watch">
            <a:extLst>
              <a:ext uri="{FF2B5EF4-FFF2-40B4-BE49-F238E27FC236}">
                <a16:creationId xmlns:a16="http://schemas.microsoft.com/office/drawing/2014/main" id="{32DD035D-6B69-7911-E226-70E86C13AE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74251" y="720000"/>
            <a:ext cx="3775497" cy="5409338"/>
          </a:xfrm>
          <a:custGeom>
            <a:avLst/>
            <a:gdLst/>
            <a:ahLst/>
            <a:cxnLst/>
            <a:rect l="l" t="t" r="r" b="b"/>
            <a:pathLst>
              <a:path w="4284000" h="5409338">
                <a:moveTo>
                  <a:pt x="0" y="0"/>
                </a:moveTo>
                <a:lnTo>
                  <a:pt x="4284000" y="0"/>
                </a:lnTo>
                <a:lnTo>
                  <a:pt x="4284000" y="5409338"/>
                </a:lnTo>
                <a:lnTo>
                  <a:pt x="0" y="5409338"/>
                </a:ln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FCC4A4C-54EB-548A-924C-4149B7FB2E39}"/>
              </a:ext>
            </a:extLst>
          </p:cNvPr>
          <p:cNvSpPr txBox="1"/>
          <p:nvPr/>
        </p:nvSpPr>
        <p:spPr>
          <a:xfrm>
            <a:off x="6480000" y="2541600"/>
            <a:ext cx="4991962" cy="3216273"/>
          </a:xfrm>
          <a:prstGeom prst="rect">
            <a:avLst/>
          </a:prstGeom>
        </p:spPr>
        <p:txBody>
          <a:bodyPr vert="horz" lIns="0" tIns="0" rIns="0" bIns="0" rtlCol="0">
            <a:normAutofit/>
          </a:bodyPr>
          <a:lstStyle/>
          <a:p>
            <a:pPr indent="-228600">
              <a:lnSpc>
                <a:spcPct val="120000"/>
              </a:lnSpc>
              <a:spcAft>
                <a:spcPts val="600"/>
              </a:spcAft>
              <a:buClr>
                <a:schemeClr val="accent4"/>
              </a:buClr>
              <a:buFont typeface="The Hand Extrablack" panose="03070A02030502020204" pitchFamily="66" charset="0"/>
              <a:buChar char="•"/>
            </a:pPr>
            <a:r>
              <a:rPr lang="en-US" sz="2000" spc="20" dirty="0" err="1">
                <a:solidFill>
                  <a:schemeClr val="tx1">
                    <a:alpha val="58000"/>
                  </a:schemeClr>
                </a:solidFill>
              </a:rPr>
              <a:t>Choufli</a:t>
            </a:r>
            <a:r>
              <a:rPr lang="en-US" sz="2000" spc="20" dirty="0">
                <a:solidFill>
                  <a:schemeClr val="tx1">
                    <a:alpha val="58000"/>
                  </a:schemeClr>
                </a:solidFill>
              </a:rPr>
              <a:t> Hal, le réveillon (Arabic: </a:t>
            </a:r>
            <a:r>
              <a:rPr lang="en-US" sz="2000" spc="20" dirty="0" err="1">
                <a:solidFill>
                  <a:schemeClr val="tx1">
                    <a:alpha val="58000"/>
                  </a:schemeClr>
                </a:solidFill>
              </a:rPr>
              <a:t>شوفلي</a:t>
            </a:r>
            <a:r>
              <a:rPr lang="en-US" sz="2000" spc="20" dirty="0">
                <a:solidFill>
                  <a:schemeClr val="tx1">
                    <a:alpha val="58000"/>
                  </a:schemeClr>
                </a:solidFill>
              </a:rPr>
              <a:t> </a:t>
            </a:r>
            <a:r>
              <a:rPr lang="en-US" sz="2000" spc="20" dirty="0" err="1">
                <a:solidFill>
                  <a:schemeClr val="tx1">
                    <a:alpha val="58000"/>
                  </a:schemeClr>
                </a:solidFill>
              </a:rPr>
              <a:t>حل</a:t>
            </a:r>
            <a:r>
              <a:rPr lang="en-US" sz="2000" spc="20" dirty="0">
                <a:solidFill>
                  <a:schemeClr val="tx1">
                    <a:alpha val="58000"/>
                  </a:schemeClr>
                </a:solidFill>
              </a:rPr>
              <a:t> </a:t>
            </a:r>
            <a:r>
              <a:rPr lang="en-US" sz="2000" spc="20" dirty="0" err="1">
                <a:solidFill>
                  <a:schemeClr val="tx1">
                    <a:alpha val="58000"/>
                  </a:schemeClr>
                </a:solidFill>
              </a:rPr>
              <a:t>في</a:t>
            </a:r>
            <a:r>
              <a:rPr lang="en-US" sz="2000" spc="20" dirty="0">
                <a:solidFill>
                  <a:schemeClr val="tx1">
                    <a:alpha val="58000"/>
                  </a:schemeClr>
                </a:solidFill>
              </a:rPr>
              <a:t> </a:t>
            </a:r>
            <a:r>
              <a:rPr lang="en-US" sz="2000" spc="20" dirty="0" err="1">
                <a:solidFill>
                  <a:schemeClr val="tx1">
                    <a:alpha val="58000"/>
                  </a:schemeClr>
                </a:solidFill>
              </a:rPr>
              <a:t>رأس</a:t>
            </a:r>
            <a:r>
              <a:rPr lang="en-US" sz="2000" spc="20" dirty="0">
                <a:solidFill>
                  <a:schemeClr val="tx1">
                    <a:alpha val="58000"/>
                  </a:schemeClr>
                </a:solidFill>
              </a:rPr>
              <a:t> </a:t>
            </a:r>
            <a:r>
              <a:rPr lang="en-US" sz="2000" spc="20" dirty="0" err="1">
                <a:solidFill>
                  <a:schemeClr val="tx1">
                    <a:alpha val="58000"/>
                  </a:schemeClr>
                </a:solidFill>
              </a:rPr>
              <a:t>العام</a:t>
            </a:r>
            <a:r>
              <a:rPr lang="en-US" sz="2000" spc="20" dirty="0">
                <a:solidFill>
                  <a:schemeClr val="tx1">
                    <a:alpha val="58000"/>
                  </a:schemeClr>
                </a:solidFill>
              </a:rPr>
              <a:t> ) is a Tunisian telefilm inspired by the series </a:t>
            </a:r>
            <a:r>
              <a:rPr lang="en-US" sz="2000" spc="20" dirty="0" err="1">
                <a:solidFill>
                  <a:schemeClr val="tx1">
                    <a:alpha val="58000"/>
                  </a:schemeClr>
                </a:solidFill>
              </a:rPr>
              <a:t>Choufli</a:t>
            </a:r>
            <a:r>
              <a:rPr lang="en-US" sz="2000" spc="20" dirty="0">
                <a:solidFill>
                  <a:schemeClr val="tx1">
                    <a:alpha val="58000"/>
                  </a:schemeClr>
                </a:solidFill>
              </a:rPr>
              <a:t> Hal. Written by Hatem Bel Hadj and directed by Abdelkader </a:t>
            </a:r>
            <a:r>
              <a:rPr lang="en-US" sz="2000" spc="20" dirty="0" err="1">
                <a:solidFill>
                  <a:schemeClr val="tx1">
                    <a:alpha val="58000"/>
                  </a:schemeClr>
                </a:solidFill>
              </a:rPr>
              <a:t>Jerbi</a:t>
            </a:r>
            <a:r>
              <a:rPr lang="en-US" sz="2000" spc="20" dirty="0">
                <a:solidFill>
                  <a:schemeClr val="tx1">
                    <a:alpha val="58000"/>
                  </a:schemeClr>
                </a:solidFill>
              </a:rPr>
              <a:t>, it was broadcast on April 4, 2009, on the national channel </a:t>
            </a:r>
            <a:r>
              <a:rPr lang="en-US" sz="2000" spc="20" dirty="0" err="1">
                <a:solidFill>
                  <a:schemeClr val="tx1">
                    <a:alpha val="58000"/>
                  </a:schemeClr>
                </a:solidFill>
              </a:rPr>
              <a:t>Tunisie</a:t>
            </a:r>
            <a:r>
              <a:rPr lang="en-US" sz="2000" spc="20" dirty="0">
                <a:solidFill>
                  <a:schemeClr val="tx1">
                    <a:alpha val="58000"/>
                  </a:schemeClr>
                </a:solidFill>
              </a:rPr>
              <a:t> 7</a:t>
            </a:r>
          </a:p>
        </p:txBody>
      </p:sp>
    </p:spTree>
    <p:extLst>
      <p:ext uri="{BB962C8B-B14F-4D97-AF65-F5344CB8AC3E}">
        <p14:creationId xmlns:p14="http://schemas.microsoft.com/office/powerpoint/2010/main" val="40392178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68" name="Rectangle 2067">
            <a:extLst>
              <a:ext uri="{FF2B5EF4-FFF2-40B4-BE49-F238E27FC236}">
                <a16:creationId xmlns:a16="http://schemas.microsoft.com/office/drawing/2014/main" id="{927DE2D3-8A21-4D52-9C8C-8E7A2BE99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0" name="Rectangle 2069">
            <a:extLst>
              <a:ext uri="{FF2B5EF4-FFF2-40B4-BE49-F238E27FC236}">
                <a16:creationId xmlns:a16="http://schemas.microsoft.com/office/drawing/2014/main" id="{9C8ABB83-B231-4F0C-BF9E-E405FCF7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E91B07-7B88-9190-1551-F931C0D4B664}"/>
              </a:ext>
            </a:extLst>
          </p:cNvPr>
          <p:cNvSpPr>
            <a:spLocks noGrp="1"/>
          </p:cNvSpPr>
          <p:nvPr>
            <p:ph type="title"/>
          </p:nvPr>
        </p:nvSpPr>
        <p:spPr>
          <a:xfrm>
            <a:off x="488353" y="543248"/>
            <a:ext cx="5946314" cy="1477328"/>
          </a:xfrm>
        </p:spPr>
        <p:txBody>
          <a:bodyPr>
            <a:normAutofit/>
          </a:bodyPr>
          <a:lstStyle/>
          <a:p>
            <a:r>
              <a:rPr lang="en-RO" dirty="0"/>
              <a:t>How is N.Y.E. celebrated in </a:t>
            </a:r>
            <a:r>
              <a:rPr lang="en-RO" b="1" dirty="0">
                <a:solidFill>
                  <a:schemeClr val="accent5"/>
                </a:solidFill>
                <a:latin typeface="+mn-lt"/>
              </a:rPr>
              <a:t>China</a:t>
            </a:r>
          </a:p>
        </p:txBody>
      </p:sp>
      <p:sp>
        <p:nvSpPr>
          <p:cNvPr id="3" name="Content Placeholder 2">
            <a:extLst>
              <a:ext uri="{FF2B5EF4-FFF2-40B4-BE49-F238E27FC236}">
                <a16:creationId xmlns:a16="http://schemas.microsoft.com/office/drawing/2014/main" id="{2996F62B-271E-7123-083B-BA18EBBE9C38}"/>
              </a:ext>
            </a:extLst>
          </p:cNvPr>
          <p:cNvSpPr>
            <a:spLocks noGrp="1"/>
          </p:cNvSpPr>
          <p:nvPr>
            <p:ph idx="1"/>
          </p:nvPr>
        </p:nvSpPr>
        <p:spPr>
          <a:xfrm>
            <a:off x="488353" y="1896235"/>
            <a:ext cx="11087082" cy="3065529"/>
          </a:xfrm>
        </p:spPr>
        <p:txBody>
          <a:bodyPr>
            <a:normAutofit/>
          </a:bodyPr>
          <a:lstStyle/>
          <a:p>
            <a:pPr marL="0" indent="0">
              <a:lnSpc>
                <a:spcPct val="110000"/>
              </a:lnSpc>
              <a:buNone/>
            </a:pPr>
            <a:r>
              <a:rPr lang="en-GB" sz="1800" dirty="0"/>
              <a:t>In China, although the celebrations of the Lunar New Year are not until a few weeks after the Gregorian New Year, celebrations of the Gregorian New Year are held in some areas, particularly in major cities. For example, celebrations with fireworks and rock concerts have taken place in Beijing's Solana Blue Harbor Shopping Park, while cultural shows and other events are held at the city's Millennium Monument, Temple of Heaven, Great Wall of China, Olympic Green, and the Summer Palace. Since 2011, a light and sound show has been held at The Bund in Shanghai, a few minutes before midnight.</a:t>
            </a:r>
            <a:endParaRPr lang="en-RO" sz="1800" dirty="0"/>
          </a:p>
        </p:txBody>
      </p:sp>
      <p:grpSp>
        <p:nvGrpSpPr>
          <p:cNvPr id="7" name="Group 6">
            <a:extLst>
              <a:ext uri="{FF2B5EF4-FFF2-40B4-BE49-F238E27FC236}">
                <a16:creationId xmlns:a16="http://schemas.microsoft.com/office/drawing/2014/main" id="{5FD33003-C8B9-814C-C745-A5CD33BECE19}"/>
              </a:ext>
            </a:extLst>
          </p:cNvPr>
          <p:cNvGrpSpPr/>
          <p:nvPr/>
        </p:nvGrpSpPr>
        <p:grpSpPr>
          <a:xfrm>
            <a:off x="616565" y="4612344"/>
            <a:ext cx="10728326" cy="2124069"/>
            <a:chOff x="0" y="-75487"/>
            <a:chExt cx="11157735" cy="2209087"/>
          </a:xfrm>
        </p:grpSpPr>
        <p:pic>
          <p:nvPicPr>
            <p:cNvPr id="2050" name="Picture 2" descr="Lunar New Year 2022: What to know about the Year of the Tiger">
              <a:extLst>
                <a:ext uri="{FF2B5EF4-FFF2-40B4-BE49-F238E27FC236}">
                  <a16:creationId xmlns:a16="http://schemas.microsoft.com/office/drawing/2014/main" id="{B3D4A335-0997-EB9F-60C8-264F020E31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712"/>
            <a:stretch/>
          </p:blipFill>
          <p:spPr bwMode="auto">
            <a:xfrm>
              <a:off x="7505700" y="0"/>
              <a:ext cx="3492500" cy="212161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s it Chinese New Year or Lunar New Year? Depends who you ask | CNN">
              <a:extLst>
                <a:ext uri="{FF2B5EF4-FFF2-40B4-BE49-F238E27FC236}">
                  <a16:creationId xmlns:a16="http://schemas.microsoft.com/office/drawing/2014/main" id="{2A72E56D-FCA4-6120-5D03-BC597B5192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75487"/>
              <a:ext cx="36957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op 7 Places to Celebrate Chinese New Year in China 2025">
              <a:extLst>
                <a:ext uri="{FF2B5EF4-FFF2-40B4-BE49-F238E27FC236}">
                  <a16:creationId xmlns:a16="http://schemas.microsoft.com/office/drawing/2014/main" id="{A31D7BDD-CF80-1CF9-7E32-72C594970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810000" cy="21336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19AFBB37-C4D9-C950-DB4D-D55C62C38FAE}"/>
                </a:ext>
              </a:extLst>
            </p:cNvPr>
            <p:cNvCxnSpPr>
              <a:cxnSpLocks/>
            </p:cNvCxnSpPr>
            <p:nvPr/>
          </p:nvCxnSpPr>
          <p:spPr>
            <a:xfrm>
              <a:off x="0" y="2121613"/>
              <a:ext cx="11157735" cy="11987"/>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4314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1D1CCC3C-EB52-47ED-B6AA-5F70D9215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384C50CF-FE9D-459C-890F-56C32779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90000"/>
              <a:lumOff val="1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3" name="Freeform: Shape 3082">
            <a:extLst>
              <a:ext uri="{FF2B5EF4-FFF2-40B4-BE49-F238E27FC236}">
                <a16:creationId xmlns:a16="http://schemas.microsoft.com/office/drawing/2014/main" id="{79C4E6F9-8A11-4E94-8423-966E9DF0D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96624" cy="6858000"/>
          </a:xfrm>
          <a:custGeom>
            <a:avLst/>
            <a:gdLst>
              <a:gd name="connsiteX0" fmla="*/ 0 w 11096624"/>
              <a:gd name="connsiteY0" fmla="*/ 0 h 6858000"/>
              <a:gd name="connsiteX1" fmla="*/ 10869306 w 11096624"/>
              <a:gd name="connsiteY1" fmla="*/ 0 h 6858000"/>
              <a:gd name="connsiteX2" fmla="*/ 10932108 w 11096624"/>
              <a:gd name="connsiteY2" fmla="*/ 181114 h 6858000"/>
              <a:gd name="connsiteX3" fmla="*/ 10953136 w 11096624"/>
              <a:gd name="connsiteY3" fmla="*/ 3620675 h 6858000"/>
              <a:gd name="connsiteX4" fmla="*/ 9722723 w 11096624"/>
              <a:gd name="connsiteY4" fmla="*/ 6351879 h 6858000"/>
              <a:gd name="connsiteX5" fmla="*/ 9365083 w 11096624"/>
              <a:gd name="connsiteY5" fmla="*/ 6847267 h 6858000"/>
              <a:gd name="connsiteX6" fmla="*/ 9354506 w 11096624"/>
              <a:gd name="connsiteY6" fmla="*/ 6858000 h 6858000"/>
              <a:gd name="connsiteX7" fmla="*/ 0 w 1109662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6624" h="6858000">
                <a:moveTo>
                  <a:pt x="0" y="0"/>
                </a:moveTo>
                <a:lnTo>
                  <a:pt x="10869306" y="0"/>
                </a:lnTo>
                <a:lnTo>
                  <a:pt x="10932108" y="181114"/>
                </a:lnTo>
                <a:cubicBezTo>
                  <a:pt x="11289577" y="1409141"/>
                  <a:pt x="10953136" y="3273767"/>
                  <a:pt x="10953136" y="3620675"/>
                </a:cubicBezTo>
                <a:cubicBezTo>
                  <a:pt x="10953136" y="5162483"/>
                  <a:pt x="10118214" y="5735156"/>
                  <a:pt x="9722723" y="6351879"/>
                </a:cubicBezTo>
                <a:cubicBezTo>
                  <a:pt x="9656808" y="6500554"/>
                  <a:pt x="9530643" y="6669361"/>
                  <a:pt x="9365083" y="6847267"/>
                </a:cubicBezTo>
                <a:lnTo>
                  <a:pt x="9354506" y="6858000"/>
                </a:lnTo>
                <a:lnTo>
                  <a:pt x="0" y="6858000"/>
                </a:lnTo>
                <a:close/>
              </a:path>
            </a:pathLst>
          </a:custGeom>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5" name="Title 4">
            <a:extLst>
              <a:ext uri="{FF2B5EF4-FFF2-40B4-BE49-F238E27FC236}">
                <a16:creationId xmlns:a16="http://schemas.microsoft.com/office/drawing/2014/main" id="{D2208EA9-40D6-D5F5-DC30-361463E4F361}"/>
              </a:ext>
            </a:extLst>
          </p:cNvPr>
          <p:cNvSpPr>
            <a:spLocks noGrp="1"/>
          </p:cNvSpPr>
          <p:nvPr>
            <p:ph type="title"/>
          </p:nvPr>
        </p:nvSpPr>
        <p:spPr>
          <a:xfrm>
            <a:off x="720000" y="619200"/>
            <a:ext cx="6923812" cy="1477328"/>
          </a:xfrm>
        </p:spPr>
        <p:txBody>
          <a:bodyPr wrap="square" anchor="ctr">
            <a:normAutofit/>
          </a:bodyPr>
          <a:lstStyle/>
          <a:p>
            <a:r>
              <a:rPr lang="en-RO" dirty="0"/>
              <a:t>How is N.Y.E. celebrated in </a:t>
            </a:r>
            <a:r>
              <a:rPr lang="en-RO" b="1" dirty="0">
                <a:solidFill>
                  <a:schemeClr val="accent6"/>
                </a:solidFill>
                <a:latin typeface="+mn-lt"/>
              </a:rPr>
              <a:t>Japan</a:t>
            </a:r>
          </a:p>
        </p:txBody>
      </p:sp>
      <p:sp>
        <p:nvSpPr>
          <p:cNvPr id="3" name="Content Placeholder 2">
            <a:extLst>
              <a:ext uri="{FF2B5EF4-FFF2-40B4-BE49-F238E27FC236}">
                <a16:creationId xmlns:a16="http://schemas.microsoft.com/office/drawing/2014/main" id="{61D9FAF4-2B0E-9910-5E01-09167866C68D}"/>
              </a:ext>
            </a:extLst>
          </p:cNvPr>
          <p:cNvSpPr>
            <a:spLocks noGrp="1"/>
          </p:cNvSpPr>
          <p:nvPr>
            <p:ph idx="1"/>
          </p:nvPr>
        </p:nvSpPr>
        <p:spPr>
          <a:xfrm>
            <a:off x="236000" y="2096528"/>
            <a:ext cx="8115455" cy="4950178"/>
          </a:xfrm>
        </p:spPr>
        <p:txBody>
          <a:bodyPr>
            <a:normAutofit/>
          </a:bodyPr>
          <a:lstStyle/>
          <a:p>
            <a:pPr>
              <a:lnSpc>
                <a:spcPct val="110000"/>
              </a:lnSpc>
            </a:pPr>
            <a:r>
              <a:rPr lang="en-GB" sz="1700" dirty="0"/>
              <a:t>In Japan, New Year's Eve involves preparing for Toshigami, the New Year's god, with home cleaning and setting up </a:t>
            </a:r>
            <a:r>
              <a:rPr lang="en-GB" sz="1700" dirty="0" err="1"/>
              <a:t>Kadomatsu</a:t>
            </a:r>
            <a:r>
              <a:rPr lang="en-GB" sz="1700" dirty="0"/>
              <a:t> or </a:t>
            </a:r>
            <a:r>
              <a:rPr lang="en-GB" sz="1700" dirty="0" err="1"/>
              <a:t>Shimenawa</a:t>
            </a:r>
            <a:r>
              <a:rPr lang="en-GB" sz="1700" dirty="0"/>
              <a:t>. Buddhist temples ring bells 108 times at midnight, symbolizing the elements of </a:t>
            </a:r>
            <a:r>
              <a:rPr lang="en-GB" sz="1700" dirty="0" err="1"/>
              <a:t>bonō</a:t>
            </a:r>
            <a:r>
              <a:rPr lang="en-GB" sz="1700" dirty="0"/>
              <a:t>. Celebrations include concerts, countdowns, and fireworks. In Tokyo, people gather at </a:t>
            </a:r>
            <a:r>
              <a:rPr lang="en-GB" sz="1700" dirty="0" err="1"/>
              <a:t>Zojoji</a:t>
            </a:r>
            <a:r>
              <a:rPr lang="en-GB" sz="1700" dirty="0"/>
              <a:t> Temple, releasing helium balloons and watching the lighting of Tokyo Tower and Tokyo Skytree. Shibuya Crossing's gathering ended in 2020 due to the COVID-19 pandemic and crowd issues. Notable TV specials include NHK's </a:t>
            </a:r>
            <a:r>
              <a:rPr lang="en-GB" sz="1700" dirty="0" err="1"/>
              <a:t>Kōhaku</a:t>
            </a:r>
            <a:r>
              <a:rPr lang="en-GB" sz="1700" dirty="0"/>
              <a:t> Uta Gassen, the Japan Record Awards on TBS, and Johnny's Countdown on Fuji TV. Combat sports events at Saitama Super Arena, initially by Pride Fighting Championships and later by </a:t>
            </a:r>
            <a:r>
              <a:rPr lang="en-GB" sz="1700" dirty="0" err="1"/>
              <a:t>Rizin</a:t>
            </a:r>
            <a:r>
              <a:rPr lang="en-GB" sz="1700" dirty="0"/>
              <a:t> Fighting Federation, have become a New Year's tradition.</a:t>
            </a:r>
            <a:endParaRPr lang="en-RO" sz="1700" dirty="0"/>
          </a:p>
        </p:txBody>
      </p:sp>
      <p:pic>
        <p:nvPicPr>
          <p:cNvPr id="3074" name="Picture 2">
            <a:extLst>
              <a:ext uri="{FF2B5EF4-FFF2-40B4-BE49-F238E27FC236}">
                <a16:creationId xmlns:a16="http://schemas.microsoft.com/office/drawing/2014/main" id="{EF7BA68B-3E40-9BC5-7F04-72DE7750A01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720999" y="728927"/>
            <a:ext cx="3095625" cy="5400145"/>
          </a:xfrm>
          <a:custGeom>
            <a:avLst/>
            <a:gdLst/>
            <a:ahLst/>
            <a:cxnLst/>
            <a:rect l="l" t="t" r="r" b="b"/>
            <a:pathLst>
              <a:path w="3095625" h="5409338">
                <a:moveTo>
                  <a:pt x="0" y="0"/>
                </a:moveTo>
                <a:lnTo>
                  <a:pt x="3095625" y="0"/>
                </a:lnTo>
                <a:lnTo>
                  <a:pt x="3095625" y="5409338"/>
                </a:lnTo>
                <a:lnTo>
                  <a:pt x="0" y="540933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5929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45" name="Rectangle 5144">
            <a:extLst>
              <a:ext uri="{FF2B5EF4-FFF2-40B4-BE49-F238E27FC236}">
                <a16:creationId xmlns:a16="http://schemas.microsoft.com/office/drawing/2014/main" id="{0BF36CF4-B570-4699-9D6F-7929130F1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68ED24-3CB1-BA13-1078-19575A2290B4}"/>
              </a:ext>
            </a:extLst>
          </p:cNvPr>
          <p:cNvSpPr>
            <a:spLocks noGrp="1"/>
          </p:cNvSpPr>
          <p:nvPr>
            <p:ph type="title"/>
          </p:nvPr>
        </p:nvSpPr>
        <p:spPr>
          <a:xfrm>
            <a:off x="4561200" y="619200"/>
            <a:ext cx="6923812" cy="1477328"/>
          </a:xfrm>
        </p:spPr>
        <p:txBody>
          <a:bodyPr wrap="square" anchor="ctr">
            <a:normAutofit/>
          </a:bodyPr>
          <a:lstStyle/>
          <a:p>
            <a:r>
              <a:rPr lang="en-RO" sz="3200" dirty="0"/>
              <a:t>How is N.Y.E. celebrated in </a:t>
            </a:r>
            <a:r>
              <a:rPr lang="en-RO" sz="3600" b="1" dirty="0">
                <a:solidFill>
                  <a:schemeClr val="accent1"/>
                </a:solidFill>
                <a:latin typeface="+mn-lt"/>
              </a:rPr>
              <a:t>Taiwan</a:t>
            </a:r>
            <a:endParaRPr lang="en-RO" sz="3200" dirty="0">
              <a:solidFill>
                <a:schemeClr val="accent1"/>
              </a:solidFill>
            </a:endParaRPr>
          </a:p>
        </p:txBody>
      </p:sp>
      <p:pic>
        <p:nvPicPr>
          <p:cNvPr id="5124" name="Picture 4" descr="Teach In Taiwan - Spending Chinese New Year in Taiwan - Visiting Dihua  Street">
            <a:extLst>
              <a:ext uri="{FF2B5EF4-FFF2-40B4-BE49-F238E27FC236}">
                <a16:creationId xmlns:a16="http://schemas.microsoft.com/office/drawing/2014/main" id="{42D8E623-750A-2EF3-5164-CA9DF8792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337"/>
          <a:stretch/>
        </p:blipFill>
        <p:spPr bwMode="auto">
          <a:xfrm>
            <a:off x="2" y="10"/>
            <a:ext cx="3628897" cy="2285990"/>
          </a:xfrm>
          <a:custGeom>
            <a:avLst/>
            <a:gdLst/>
            <a:ahLst/>
            <a:cxnLst/>
            <a:rect l="l" t="t" r="r" b="b"/>
            <a:pathLst>
              <a:path w="3628897" h="2286000">
                <a:moveTo>
                  <a:pt x="0" y="0"/>
                </a:moveTo>
                <a:lnTo>
                  <a:pt x="3628897" y="0"/>
                </a:lnTo>
                <a:lnTo>
                  <a:pt x="3539740" y="213290"/>
                </a:lnTo>
                <a:cubicBezTo>
                  <a:pt x="3336519" y="755012"/>
                  <a:pt x="3201039" y="1356926"/>
                  <a:pt x="3133299" y="2019030"/>
                </a:cubicBezTo>
                <a:lnTo>
                  <a:pt x="3113268" y="2286000"/>
                </a:lnTo>
                <a:lnTo>
                  <a:pt x="0" y="2286000"/>
                </a:lnTo>
                <a:close/>
              </a:path>
            </a:pathLst>
          </a:custGeom>
          <a:noFill/>
          <a:extLst>
            <a:ext uri="{909E8E84-426E-40DD-AFC4-6F175D3DCCD1}">
              <a14:hiddenFill xmlns:a14="http://schemas.microsoft.com/office/drawing/2010/main">
                <a:solidFill>
                  <a:srgbClr val="FFFFFF"/>
                </a:solidFill>
              </a14:hiddenFill>
            </a:ext>
          </a:extLst>
        </p:spPr>
      </p:pic>
      <p:pic>
        <p:nvPicPr>
          <p:cNvPr id="5126" name="Picture 6" descr="Where to Celebrate New Years in Taiwan – We Fun Taiwan 一起玩台灣">
            <a:extLst>
              <a:ext uri="{FF2B5EF4-FFF2-40B4-BE49-F238E27FC236}">
                <a16:creationId xmlns:a16="http://schemas.microsoft.com/office/drawing/2014/main" id="{47A8EA4B-1512-153D-EA8A-3ECAE0D53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3960" r="-1" b="9095"/>
          <a:stretch/>
        </p:blipFill>
        <p:spPr bwMode="auto">
          <a:xfrm>
            <a:off x="2" y="2286000"/>
            <a:ext cx="3241673" cy="2286000"/>
          </a:xfrm>
          <a:custGeom>
            <a:avLst/>
            <a:gdLst/>
            <a:ahLst/>
            <a:cxnLst/>
            <a:rect l="l" t="t" r="r" b="b"/>
            <a:pathLst>
              <a:path w="3241673" h="2286000">
                <a:moveTo>
                  <a:pt x="0" y="0"/>
                </a:moveTo>
                <a:lnTo>
                  <a:pt x="3113268" y="0"/>
                </a:lnTo>
                <a:lnTo>
                  <a:pt x="3095195" y="240894"/>
                </a:lnTo>
                <a:cubicBezTo>
                  <a:pt x="3086727" y="413944"/>
                  <a:pt x="3082493" y="590756"/>
                  <a:pt x="3082493" y="771329"/>
                </a:cubicBezTo>
                <a:cubicBezTo>
                  <a:pt x="3082493" y="1213552"/>
                  <a:pt x="3126732" y="1655774"/>
                  <a:pt x="3215208" y="2147746"/>
                </a:cubicBezTo>
                <a:lnTo>
                  <a:pt x="3241673" y="2286000"/>
                </a:lnTo>
                <a:lnTo>
                  <a:pt x="0" y="2286000"/>
                </a:lnTo>
                <a:close/>
              </a:path>
            </a:pathLst>
          </a:custGeom>
          <a:noFill/>
          <a:extLst>
            <a:ext uri="{909E8E84-426E-40DD-AFC4-6F175D3DCCD1}">
              <a14:hiddenFill xmlns:a14="http://schemas.microsoft.com/office/drawing/2010/main">
                <a:solidFill>
                  <a:srgbClr val="FFFFFF"/>
                </a:solidFill>
              </a14:hiddenFill>
            </a:ext>
          </a:extLst>
        </p:spPr>
      </p:pic>
      <p:pic>
        <p:nvPicPr>
          <p:cNvPr id="5128" name="Picture 8" descr="Why not ring in the New Year in Taiwan">
            <a:extLst>
              <a:ext uri="{FF2B5EF4-FFF2-40B4-BE49-F238E27FC236}">
                <a16:creationId xmlns:a16="http://schemas.microsoft.com/office/drawing/2014/main" id="{77C851B4-D9A8-1A8B-4963-519D1F90A8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978" r="1" b="1"/>
          <a:stretch/>
        </p:blipFill>
        <p:spPr bwMode="auto">
          <a:xfrm>
            <a:off x="1" y="4572000"/>
            <a:ext cx="4043175" cy="2286000"/>
          </a:xfrm>
          <a:custGeom>
            <a:avLst/>
            <a:gdLst/>
            <a:ahLst/>
            <a:cxnLst/>
            <a:rect l="l" t="t" r="r" b="b"/>
            <a:pathLst>
              <a:path w="4043175" h="2286000">
                <a:moveTo>
                  <a:pt x="0" y="0"/>
                </a:moveTo>
                <a:lnTo>
                  <a:pt x="3241673" y="0"/>
                </a:lnTo>
                <a:lnTo>
                  <a:pt x="3263133" y="112108"/>
                </a:lnTo>
                <a:cubicBezTo>
                  <a:pt x="3280337" y="197097"/>
                  <a:pt x="3298770" y="283699"/>
                  <a:pt x="3318431" y="372143"/>
                </a:cubicBezTo>
                <a:cubicBezTo>
                  <a:pt x="3515048" y="1040389"/>
                  <a:pt x="3711664" y="1669328"/>
                  <a:pt x="4026248" y="2258957"/>
                </a:cubicBezTo>
                <a:lnTo>
                  <a:pt x="4043175" y="2286000"/>
                </a:lnTo>
                <a:lnTo>
                  <a:pt x="0" y="2286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7BFA2C-6F23-8CB3-B90A-8C805E4D0D80}"/>
              </a:ext>
            </a:extLst>
          </p:cNvPr>
          <p:cNvSpPr>
            <a:spLocks noGrp="1"/>
          </p:cNvSpPr>
          <p:nvPr>
            <p:ph idx="1"/>
          </p:nvPr>
        </p:nvSpPr>
        <p:spPr>
          <a:xfrm>
            <a:off x="4561200" y="2541600"/>
            <a:ext cx="6923813" cy="3216273"/>
          </a:xfrm>
        </p:spPr>
        <p:txBody>
          <a:bodyPr>
            <a:normAutofit/>
          </a:bodyPr>
          <a:lstStyle/>
          <a:p>
            <a:pPr>
              <a:lnSpc>
                <a:spcPct val="110000"/>
              </a:lnSpc>
            </a:pPr>
            <a:r>
              <a:rPr lang="en-GB"/>
              <a:t>The most prominent New Year's event in Taiwan is a major fireworks show launched from the Taipei 101 skyscraper in Taipei. In 2018, the show was enhanced by the installation of a new LED display system on the north face of the tower between its 35th and 90th floors, which can be used to display digital animation effects. This change countered a reduction in the number of firework shells launched during the show, as part of an effort to produce less pollution</a:t>
            </a:r>
            <a:endParaRPr lang="en-RO"/>
          </a:p>
        </p:txBody>
      </p:sp>
    </p:spTree>
    <p:extLst>
      <p:ext uri="{BB962C8B-B14F-4D97-AF65-F5344CB8AC3E}">
        <p14:creationId xmlns:p14="http://schemas.microsoft.com/office/powerpoint/2010/main" val="16436759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121" name="Rectangle 4120">
            <a:extLst>
              <a:ext uri="{FF2B5EF4-FFF2-40B4-BE49-F238E27FC236}">
                <a16:creationId xmlns:a16="http://schemas.microsoft.com/office/drawing/2014/main" id="{B2DFC047-7436-47C0-9459-E76E2E19E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D2B40A-5EED-C33A-E853-DAD27D3BCE03}"/>
              </a:ext>
            </a:extLst>
          </p:cNvPr>
          <p:cNvSpPr>
            <a:spLocks noGrp="1"/>
          </p:cNvSpPr>
          <p:nvPr>
            <p:ph type="title"/>
          </p:nvPr>
        </p:nvSpPr>
        <p:spPr>
          <a:xfrm>
            <a:off x="720000" y="619200"/>
            <a:ext cx="5816267" cy="1477328"/>
          </a:xfrm>
        </p:spPr>
        <p:txBody>
          <a:bodyPr wrap="square" anchor="ctr">
            <a:normAutofit/>
          </a:bodyPr>
          <a:lstStyle/>
          <a:p>
            <a:r>
              <a:rPr lang="en-RO" sz="3600" dirty="0"/>
              <a:t>How is N.Y.E. celebrated in </a:t>
            </a:r>
            <a:r>
              <a:rPr lang="en-RO" sz="3600" b="1" dirty="0">
                <a:solidFill>
                  <a:schemeClr val="accent2"/>
                </a:solidFill>
                <a:latin typeface="+mn-lt"/>
              </a:rPr>
              <a:t>Malaysia</a:t>
            </a:r>
            <a:endParaRPr lang="en-RO" sz="3600" dirty="0">
              <a:solidFill>
                <a:schemeClr val="accent2"/>
              </a:solidFill>
            </a:endParaRPr>
          </a:p>
        </p:txBody>
      </p:sp>
      <p:sp>
        <p:nvSpPr>
          <p:cNvPr id="3" name="Content Placeholder 2">
            <a:extLst>
              <a:ext uri="{FF2B5EF4-FFF2-40B4-BE49-F238E27FC236}">
                <a16:creationId xmlns:a16="http://schemas.microsoft.com/office/drawing/2014/main" id="{48EE01D6-2CC7-4C7D-3B84-EEB7EE3D6820}"/>
              </a:ext>
            </a:extLst>
          </p:cNvPr>
          <p:cNvSpPr>
            <a:spLocks noGrp="1"/>
          </p:cNvSpPr>
          <p:nvPr>
            <p:ph idx="1"/>
          </p:nvPr>
        </p:nvSpPr>
        <p:spPr>
          <a:xfrm>
            <a:off x="270933" y="2541600"/>
            <a:ext cx="7123289" cy="4316398"/>
          </a:xfrm>
        </p:spPr>
        <p:txBody>
          <a:bodyPr>
            <a:normAutofit/>
          </a:bodyPr>
          <a:lstStyle/>
          <a:p>
            <a:pPr>
              <a:lnSpc>
                <a:spcPct val="110000"/>
              </a:lnSpc>
            </a:pPr>
            <a:r>
              <a:rPr lang="en-GB" sz="1800" dirty="0" err="1"/>
              <a:t>Ambang</a:t>
            </a:r>
            <a:r>
              <a:rPr lang="en-GB" sz="1800" dirty="0"/>
              <a:t> </a:t>
            </a:r>
            <a:r>
              <a:rPr lang="en-GB" sz="1800" dirty="0" err="1"/>
              <a:t>Tahun</a:t>
            </a:r>
            <a:r>
              <a:rPr lang="en-GB" sz="1800" dirty="0"/>
              <a:t> Baru, a celebration sponsored by the government was held at Merdeka Square, the field opposite the Sultan Abdul Samad Building in the Malaysian capital of Kuala Lumpur in the early days. The event was broadcast live on government as well as private TV stations at those times. The countdown is now broadcast live on Government television from Putrajaya and the Broadcasting Centre in which the concert is held and fireworks are displayed at the Petronas Towers.</a:t>
            </a:r>
          </a:p>
          <a:p>
            <a:pPr>
              <a:lnSpc>
                <a:spcPct val="110000"/>
              </a:lnSpc>
            </a:pPr>
            <a:r>
              <a:rPr lang="en-GB" sz="1800" dirty="0"/>
              <a:t>There are New Year countdown parties in major cities such as George Town, Shah Alam and Kuching, typically organized by the private sector in these cities</a:t>
            </a:r>
          </a:p>
          <a:p>
            <a:pPr>
              <a:lnSpc>
                <a:spcPct val="110000"/>
              </a:lnSpc>
            </a:pPr>
            <a:endParaRPr lang="en-RO" sz="1400" dirty="0"/>
          </a:p>
        </p:txBody>
      </p:sp>
      <p:pic>
        <p:nvPicPr>
          <p:cNvPr id="4100" name="Picture 4" descr="New Years in Malaysia: Hidden Gems &amp; Hotspots You Can't Miss!">
            <a:extLst>
              <a:ext uri="{FF2B5EF4-FFF2-40B4-BE49-F238E27FC236}">
                <a16:creationId xmlns:a16="http://schemas.microsoft.com/office/drawing/2014/main" id="{5ECAA2DE-22A4-C1C8-98BD-EDB73E957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339" r="-2" b="-2"/>
          <a:stretch/>
        </p:blipFill>
        <p:spPr bwMode="auto">
          <a:xfrm>
            <a:off x="7127398" y="2"/>
            <a:ext cx="5064604" cy="3249613"/>
          </a:xfrm>
          <a:custGeom>
            <a:avLst/>
            <a:gdLst/>
            <a:ahLst/>
            <a:cxnLst/>
            <a:rect l="l" t="t" r="r" b="b"/>
            <a:pathLst>
              <a:path w="5064604" h="3249613">
                <a:moveTo>
                  <a:pt x="0" y="0"/>
                </a:moveTo>
                <a:lnTo>
                  <a:pt x="5064604" y="0"/>
                </a:lnTo>
                <a:lnTo>
                  <a:pt x="5064604" y="3249613"/>
                </a:lnTo>
                <a:lnTo>
                  <a:pt x="794775" y="3249613"/>
                </a:lnTo>
                <a:lnTo>
                  <a:pt x="801008" y="3061920"/>
                </a:lnTo>
                <a:cubicBezTo>
                  <a:pt x="801008" y="1948934"/>
                  <a:pt x="592246" y="1021445"/>
                  <a:pt x="174722" y="279453"/>
                </a:cubicBezTo>
                <a:close/>
              </a:path>
            </a:pathLst>
          </a:custGeom>
          <a:noFill/>
          <a:extLst>
            <a:ext uri="{909E8E84-426E-40DD-AFC4-6F175D3DCCD1}">
              <a14:hiddenFill xmlns:a14="http://schemas.microsoft.com/office/drawing/2010/main">
                <a:solidFill>
                  <a:srgbClr val="FFFFFF"/>
                </a:solidFill>
              </a14:hiddenFill>
            </a:ext>
          </a:extLst>
        </p:spPr>
      </p:pic>
      <p:pic>
        <p:nvPicPr>
          <p:cNvPr id="4102" name="Picture 6" descr="7 Ways Malaysians Celebrate the Lunar New Year [2024]">
            <a:extLst>
              <a:ext uri="{FF2B5EF4-FFF2-40B4-BE49-F238E27FC236}">
                <a16:creationId xmlns:a16="http://schemas.microsoft.com/office/drawing/2014/main" id="{315C8798-E182-7481-3916-BA2808E8D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42" r="3720" b="-1"/>
          <a:stretch/>
        </p:blipFill>
        <p:spPr bwMode="auto">
          <a:xfrm>
            <a:off x="5549901" y="3249615"/>
            <a:ext cx="6642100" cy="3608387"/>
          </a:xfrm>
          <a:custGeom>
            <a:avLst/>
            <a:gdLst/>
            <a:ahLst/>
            <a:cxnLst/>
            <a:rect l="l" t="t" r="r" b="b"/>
            <a:pathLst>
              <a:path w="6642100" h="3608387">
                <a:moveTo>
                  <a:pt x="2372273" y="0"/>
                </a:moveTo>
                <a:lnTo>
                  <a:pt x="6642100" y="0"/>
                </a:lnTo>
                <a:lnTo>
                  <a:pt x="6642100" y="3608387"/>
                </a:lnTo>
                <a:lnTo>
                  <a:pt x="0" y="3608387"/>
                </a:lnTo>
                <a:lnTo>
                  <a:pt x="3" y="3608385"/>
                </a:lnTo>
                <a:lnTo>
                  <a:pt x="979164" y="3608385"/>
                </a:lnTo>
                <a:lnTo>
                  <a:pt x="1058121" y="3527823"/>
                </a:lnTo>
                <a:cubicBezTo>
                  <a:pt x="1270788" y="3294650"/>
                  <a:pt x="1469609" y="3026340"/>
                  <a:pt x="1651388" y="2719701"/>
                </a:cubicBezTo>
                <a:cubicBezTo>
                  <a:pt x="1893760" y="2265421"/>
                  <a:pt x="2045243" y="1780855"/>
                  <a:pt x="2196726" y="1266004"/>
                </a:cubicBezTo>
                <a:cubicBezTo>
                  <a:pt x="2287616" y="857152"/>
                  <a:pt x="2344422" y="499407"/>
                  <a:pt x="2367144" y="154437"/>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2716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4DA01-BC71-38CE-721A-662280632DE1}"/>
              </a:ext>
            </a:extLst>
          </p:cNvPr>
          <p:cNvSpPr>
            <a:spLocks noGrp="1"/>
          </p:cNvSpPr>
          <p:nvPr>
            <p:ph type="title"/>
          </p:nvPr>
        </p:nvSpPr>
        <p:spPr/>
        <p:txBody>
          <a:bodyPr/>
          <a:lstStyle/>
          <a:p>
            <a:r>
              <a:rPr lang="en-RO" sz="4400" dirty="0"/>
              <a:t>How is N.Y.E. celebrated in </a:t>
            </a:r>
            <a:r>
              <a:rPr lang="en-GB" sz="4400" b="1" dirty="0">
                <a:solidFill>
                  <a:schemeClr val="bg2">
                    <a:lumMod val="75000"/>
                    <a:lumOff val="25000"/>
                  </a:schemeClr>
                </a:solidFill>
              </a:rPr>
              <a:t>B</a:t>
            </a:r>
            <a:r>
              <a:rPr lang="en-GB" sz="4400" b="1" dirty="0">
                <a:solidFill>
                  <a:schemeClr val="bg2">
                    <a:lumMod val="75000"/>
                    <a:lumOff val="25000"/>
                  </a:schemeClr>
                </a:solidFill>
                <a:latin typeface="+mn-lt"/>
              </a:rPr>
              <a:t>osnia and </a:t>
            </a:r>
            <a:r>
              <a:rPr lang="en-GB" sz="4400" b="1" dirty="0">
                <a:solidFill>
                  <a:schemeClr val="bg2">
                    <a:lumMod val="75000"/>
                    <a:lumOff val="25000"/>
                  </a:schemeClr>
                </a:solidFill>
              </a:rPr>
              <a:t>H</a:t>
            </a:r>
            <a:r>
              <a:rPr lang="en-GB" sz="4400" b="1" dirty="0">
                <a:solidFill>
                  <a:schemeClr val="bg2">
                    <a:lumMod val="75000"/>
                    <a:lumOff val="25000"/>
                  </a:schemeClr>
                </a:solidFill>
                <a:latin typeface="+mn-lt"/>
              </a:rPr>
              <a:t>erzegovina</a:t>
            </a:r>
            <a:endParaRPr lang="en-RO" b="1" dirty="0">
              <a:solidFill>
                <a:schemeClr val="bg2">
                  <a:lumMod val="75000"/>
                  <a:lumOff val="25000"/>
                </a:schemeClr>
              </a:solidFill>
              <a:latin typeface="+mn-lt"/>
            </a:endParaRPr>
          </a:p>
        </p:txBody>
      </p:sp>
      <p:sp>
        <p:nvSpPr>
          <p:cNvPr id="3" name="Content Placeholder 2">
            <a:extLst>
              <a:ext uri="{FF2B5EF4-FFF2-40B4-BE49-F238E27FC236}">
                <a16:creationId xmlns:a16="http://schemas.microsoft.com/office/drawing/2014/main" id="{1F08524C-C450-A76D-A854-17FEE9A01C24}"/>
              </a:ext>
            </a:extLst>
          </p:cNvPr>
          <p:cNvSpPr>
            <a:spLocks noGrp="1"/>
          </p:cNvSpPr>
          <p:nvPr>
            <p:ph idx="1"/>
          </p:nvPr>
        </p:nvSpPr>
        <p:spPr>
          <a:xfrm>
            <a:off x="348161" y="2564178"/>
            <a:ext cx="11472000" cy="3227375"/>
          </a:xfrm>
        </p:spPr>
        <p:txBody>
          <a:bodyPr/>
          <a:lstStyle/>
          <a:p>
            <a:r>
              <a:rPr lang="en-GB" dirty="0"/>
              <a:t>New Year is widely celebrated in Bosnia and Herzegovina. Streets are decorated for New Year's Eve and there is a fireworks show and concerts in all the larger cities. Restaurants, clubs, cafes and hotels are usually full of guests and they organize New Year's Eve parties.</a:t>
            </a:r>
          </a:p>
          <a:p>
            <a:r>
              <a:rPr lang="en-GB" dirty="0"/>
              <a:t>In the capital Sarajevo, Bosnians gather in the Square of children of Sarajevo where a local rock band entertains them. Several trumpet and rock groups play until the early morning hours. At midnight there is a big fireworks show.</a:t>
            </a:r>
          </a:p>
          <a:p>
            <a:endParaRPr lang="en-RO" dirty="0"/>
          </a:p>
        </p:txBody>
      </p:sp>
    </p:spTree>
    <p:extLst>
      <p:ext uri="{BB962C8B-B14F-4D97-AF65-F5344CB8AC3E}">
        <p14:creationId xmlns:p14="http://schemas.microsoft.com/office/powerpoint/2010/main" val="3280185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Word"/>
      </p:transition>
    </mc:Choice>
    <mc:Fallback>
      <p:transition spd="slow">
        <p:fade/>
      </p:transition>
    </mc:Fallback>
  </mc:AlternateContent>
</p:sld>
</file>

<file path=ppt/theme/theme1.xml><?xml version="1.0" encoding="utf-8"?>
<a:theme xmlns:a="http://schemas.openxmlformats.org/drawingml/2006/main" name="BlobVTI">
  <a:themeElements>
    <a:clrScheme name="Blob V2">
      <a:dk1>
        <a:sysClr val="windowText" lastClr="000000"/>
      </a:dk1>
      <a:lt1>
        <a:sysClr val="window" lastClr="FFFFFF"/>
      </a:lt1>
      <a:dk2>
        <a:srgbClr val="0B2827"/>
      </a:dk2>
      <a:lt2>
        <a:srgbClr val="DAE3E3"/>
      </a:lt2>
      <a:accent1>
        <a:srgbClr val="B495C2"/>
      </a:accent1>
      <a:accent2>
        <a:srgbClr val="767E37"/>
      </a:accent2>
      <a:accent3>
        <a:srgbClr val="8FA3A3"/>
      </a:accent3>
      <a:accent4>
        <a:srgbClr val="CE7F01"/>
      </a:accent4>
      <a:accent5>
        <a:srgbClr val="D15A29"/>
      </a:accent5>
      <a:accent6>
        <a:srgbClr val="B88470"/>
      </a:accent6>
      <a:hlink>
        <a:srgbClr val="B57001"/>
      </a:hlink>
      <a:folHlink>
        <a:srgbClr val="996209"/>
      </a:folHlink>
    </a:clrScheme>
    <a:fontScheme name="Blob">
      <a:majorFont>
        <a:latin typeface="The Hand Extrablack"/>
        <a:ea typeface=""/>
        <a:cs typeface=""/>
      </a:majorFont>
      <a:minorFont>
        <a:latin typeface="Sagona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bVTI" id="{06D3AACF-B619-4265-899F-5E2FB3A445D5}" vid="{F5918863-BA1A-4735-81A8-3E7BFBDA84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TotalTime>
  <Words>1059</Words>
  <Application>Microsoft Macintosh PowerPoint</Application>
  <PresentationFormat>Widescreen</PresentationFormat>
  <Paragraphs>40</Paragraphs>
  <Slides>10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Sagona Book</vt:lpstr>
      <vt:lpstr>The Hand Extrablack</vt:lpstr>
      <vt:lpstr>BlobVTI</vt:lpstr>
      <vt:lpstr>New Year's Eve</vt:lpstr>
      <vt:lpstr>Other Names</vt:lpstr>
      <vt:lpstr>How is N.Y.E. celebrated in Algeria</vt:lpstr>
      <vt:lpstr>How is N.Y.E. celebrated in Tunisia</vt:lpstr>
      <vt:lpstr>What is Choufli Hal, le réveillon ?</vt:lpstr>
      <vt:lpstr>How is N.Y.E. celebrated in China</vt:lpstr>
      <vt:lpstr>How is N.Y.E. celebrated in Japan</vt:lpstr>
      <vt:lpstr>How is N.Y.E. celebrated in Taiwan</vt:lpstr>
      <vt:lpstr>How is N.Y.E. celebrated in Malaysia</vt:lpstr>
      <vt:lpstr>How is N.Y.E. celebrated in Bosnia and Herzegovina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1</cp:revision>
  <dcterms:created xsi:type="dcterms:W3CDTF">2024-11-23T09:50:09Z</dcterms:created>
  <dcterms:modified xsi:type="dcterms:W3CDTF">2024-11-23T10:55:30Z</dcterms:modified>
</cp:coreProperties>
</file>