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handoutMasterIdLst>
    <p:handoutMasterId r:id="rId17"/>
  </p:handoutMasterIdLst>
  <p:sldIdLst>
    <p:sldId id="256" r:id="rId2"/>
    <p:sldId id="265" r:id="rId3"/>
    <p:sldId id="276" r:id="rId4"/>
    <p:sldId id="269" r:id="rId5"/>
    <p:sldId id="278" r:id="rId6"/>
    <p:sldId id="282" r:id="rId7"/>
    <p:sldId id="283" r:id="rId8"/>
    <p:sldId id="284" r:id="rId9"/>
    <p:sldId id="279" r:id="rId10"/>
    <p:sldId id="285" r:id="rId11"/>
    <p:sldId id="286" r:id="rId12"/>
    <p:sldId id="287" r:id="rId13"/>
    <p:sldId id="288" r:id="rId14"/>
    <p:sldId id="289"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40" userDrawn="1">
          <p15:clr>
            <a:srgbClr val="A4A3A4"/>
          </p15:clr>
        </p15:guide>
        <p15:guide id="2" orient="horz" pos="216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20E07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2547" autoAdjust="0"/>
    <p:restoredTop sz="94660"/>
  </p:normalViewPr>
  <p:slideViewPr>
    <p:cSldViewPr>
      <p:cViewPr>
        <p:scale>
          <a:sx n="100" d="100"/>
          <a:sy n="100" d="100"/>
        </p:scale>
        <p:origin x="1144" y="1616"/>
      </p:cViewPr>
      <p:guideLst>
        <p:guide pos="3840"/>
        <p:guide orient="horz" pos="2160"/>
      </p:guideLst>
    </p:cSldViewPr>
  </p:slideViewPr>
  <p:notesTextViewPr>
    <p:cViewPr>
      <p:scale>
        <a:sx n="1" d="1"/>
        <a:sy n="1" d="1"/>
      </p:scale>
      <p:origin x="0" y="0"/>
    </p:cViewPr>
  </p:notesTextViewPr>
  <p:notesViewPr>
    <p:cSldViewPr showGuides="1">
      <p:cViewPr varScale="1">
        <p:scale>
          <a:sx n="63" d="100"/>
          <a:sy n="63" d="100"/>
        </p:scale>
        <p:origin x="2838" y="10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127492C-7B25-A840-83B1-88835243845B}" type="doc">
      <dgm:prSet loTypeId="urn:microsoft.com/office/officeart/2008/layout/HorizontalMultiLevelHierarchy" loCatId="" qsTypeId="urn:microsoft.com/office/officeart/2005/8/quickstyle/simple1" qsCatId="simple" csTypeId="urn:microsoft.com/office/officeart/2005/8/colors/accent1_2" csCatId="accent1" phldr="1"/>
      <dgm:spPr/>
      <dgm:t>
        <a:bodyPr/>
        <a:lstStyle/>
        <a:p>
          <a:endParaRPr lang="en-GB"/>
        </a:p>
      </dgm:t>
    </dgm:pt>
    <dgm:pt modelId="{F82FEF16-F1A5-FF49-895D-6F013BB11336}">
      <dgm:prSet phldrT="[Text]"/>
      <dgm:spPr/>
      <dgm:t>
        <a:bodyPr/>
        <a:lstStyle/>
        <a:p>
          <a:r>
            <a:rPr lang="en-GB" dirty="0" err="1"/>
            <a:t>Tipuri</a:t>
          </a:r>
          <a:r>
            <a:rPr lang="en-GB" dirty="0"/>
            <a:t> de RAM</a:t>
          </a:r>
        </a:p>
      </dgm:t>
    </dgm:pt>
    <dgm:pt modelId="{AAE827A7-ED0D-D747-A4F4-AD0426600CED}" type="parTrans" cxnId="{4D4B8125-309F-364E-A3CB-F6590C5B7411}">
      <dgm:prSet/>
      <dgm:spPr/>
      <dgm:t>
        <a:bodyPr/>
        <a:lstStyle/>
        <a:p>
          <a:endParaRPr lang="en-GB"/>
        </a:p>
      </dgm:t>
    </dgm:pt>
    <dgm:pt modelId="{6E285EEB-9A67-0C4A-815F-8204C13C861F}" type="sibTrans" cxnId="{4D4B8125-309F-364E-A3CB-F6590C5B7411}">
      <dgm:prSet/>
      <dgm:spPr/>
      <dgm:t>
        <a:bodyPr/>
        <a:lstStyle/>
        <a:p>
          <a:endParaRPr lang="en-GB"/>
        </a:p>
      </dgm:t>
    </dgm:pt>
    <dgm:pt modelId="{6AB48CC0-BAEC-584D-AC16-ECB3C9547F6C}">
      <dgm:prSet phldrT="[Text]"/>
      <dgm:spPr/>
      <dgm:t>
        <a:bodyPr/>
        <a:lstStyle/>
        <a:p>
          <a:r>
            <a:rPr lang="en-GB" dirty="0"/>
            <a:t>DDR 2</a:t>
          </a:r>
        </a:p>
      </dgm:t>
    </dgm:pt>
    <dgm:pt modelId="{22058811-CF50-7741-869A-0F1D1633CB49}" type="parTrans" cxnId="{1A3E95EE-7FFC-F74B-8990-C89447C08C23}">
      <dgm:prSet/>
      <dgm:spPr/>
      <dgm:t>
        <a:bodyPr/>
        <a:lstStyle/>
        <a:p>
          <a:endParaRPr lang="en-GB"/>
        </a:p>
      </dgm:t>
    </dgm:pt>
    <dgm:pt modelId="{6FD17BB3-C296-B143-9FE3-C4B1BF124FEF}" type="sibTrans" cxnId="{1A3E95EE-7FFC-F74B-8990-C89447C08C23}">
      <dgm:prSet/>
      <dgm:spPr/>
      <dgm:t>
        <a:bodyPr/>
        <a:lstStyle/>
        <a:p>
          <a:endParaRPr lang="en-GB"/>
        </a:p>
      </dgm:t>
    </dgm:pt>
    <dgm:pt modelId="{E7407155-9671-8B4C-AB1D-E8051E4A58C2}">
      <dgm:prSet phldrT="[Text]"/>
      <dgm:spPr/>
      <dgm:t>
        <a:bodyPr/>
        <a:lstStyle/>
        <a:p>
          <a:r>
            <a:rPr lang="en-GB" dirty="0"/>
            <a:t>DDR 3</a:t>
          </a:r>
        </a:p>
      </dgm:t>
    </dgm:pt>
    <dgm:pt modelId="{31655D9C-97B6-5D4A-93AB-C474148C6F99}" type="parTrans" cxnId="{664946F2-5EB4-9744-A319-F172372D2614}">
      <dgm:prSet/>
      <dgm:spPr/>
      <dgm:t>
        <a:bodyPr/>
        <a:lstStyle/>
        <a:p>
          <a:endParaRPr lang="en-GB"/>
        </a:p>
      </dgm:t>
    </dgm:pt>
    <dgm:pt modelId="{299F8FC8-BD87-0343-9FF7-D8EFC6132852}" type="sibTrans" cxnId="{664946F2-5EB4-9744-A319-F172372D2614}">
      <dgm:prSet/>
      <dgm:spPr/>
      <dgm:t>
        <a:bodyPr/>
        <a:lstStyle/>
        <a:p>
          <a:endParaRPr lang="en-GB"/>
        </a:p>
      </dgm:t>
    </dgm:pt>
    <dgm:pt modelId="{1A2D3EE3-7553-8142-AE93-AC67C8771DA3}">
      <dgm:prSet phldrT="[Text]"/>
      <dgm:spPr/>
      <dgm:t>
        <a:bodyPr/>
        <a:lstStyle/>
        <a:p>
          <a:r>
            <a:rPr lang="en-GB" dirty="0"/>
            <a:t>DDR 4</a:t>
          </a:r>
        </a:p>
      </dgm:t>
    </dgm:pt>
    <dgm:pt modelId="{AA5F446B-C9C1-754E-A540-9B29868E18DC}" type="parTrans" cxnId="{683D6880-6C65-314E-AD05-530EE8BBDBBB}">
      <dgm:prSet/>
      <dgm:spPr/>
      <dgm:t>
        <a:bodyPr/>
        <a:lstStyle/>
        <a:p>
          <a:endParaRPr lang="en-GB"/>
        </a:p>
      </dgm:t>
    </dgm:pt>
    <dgm:pt modelId="{1B26C94E-E8C9-2B46-9071-0D862704B9AA}" type="sibTrans" cxnId="{683D6880-6C65-314E-AD05-530EE8BBDBBB}">
      <dgm:prSet/>
      <dgm:spPr/>
      <dgm:t>
        <a:bodyPr/>
        <a:lstStyle/>
        <a:p>
          <a:endParaRPr lang="en-GB"/>
        </a:p>
      </dgm:t>
    </dgm:pt>
    <dgm:pt modelId="{5D5B05B5-181B-D843-9062-73A1FD4D6032}">
      <dgm:prSet/>
      <dgm:spPr/>
      <dgm:t>
        <a:bodyPr/>
        <a:lstStyle/>
        <a:p>
          <a:r>
            <a:rPr lang="en-GB" dirty="0"/>
            <a:t>DDR 5</a:t>
          </a:r>
        </a:p>
      </dgm:t>
    </dgm:pt>
    <dgm:pt modelId="{6E851C63-975E-5A40-943B-BFEF298F2281}" type="parTrans" cxnId="{DBA1F1DB-E8F3-C045-B98D-A7C66F2C678D}">
      <dgm:prSet/>
      <dgm:spPr/>
      <dgm:t>
        <a:bodyPr/>
        <a:lstStyle/>
        <a:p>
          <a:endParaRPr lang="en-GB"/>
        </a:p>
      </dgm:t>
    </dgm:pt>
    <dgm:pt modelId="{E688557A-55C4-F544-B3A4-AE4C57E8BD2C}" type="sibTrans" cxnId="{DBA1F1DB-E8F3-C045-B98D-A7C66F2C678D}">
      <dgm:prSet/>
      <dgm:spPr/>
      <dgm:t>
        <a:bodyPr/>
        <a:lstStyle/>
        <a:p>
          <a:endParaRPr lang="en-GB"/>
        </a:p>
      </dgm:t>
    </dgm:pt>
    <dgm:pt modelId="{41191A46-B882-5F42-A0EF-C46860B83079}" type="pres">
      <dgm:prSet presAssocID="{1127492C-7B25-A840-83B1-88835243845B}" presName="Name0" presStyleCnt="0">
        <dgm:presLayoutVars>
          <dgm:chPref val="1"/>
          <dgm:dir/>
          <dgm:animOne val="branch"/>
          <dgm:animLvl val="lvl"/>
          <dgm:resizeHandles val="exact"/>
        </dgm:presLayoutVars>
      </dgm:prSet>
      <dgm:spPr/>
    </dgm:pt>
    <dgm:pt modelId="{5B6203CC-E34C-0A4A-94D3-C41848E172F4}" type="pres">
      <dgm:prSet presAssocID="{F82FEF16-F1A5-FF49-895D-6F013BB11336}" presName="root1" presStyleCnt="0"/>
      <dgm:spPr/>
    </dgm:pt>
    <dgm:pt modelId="{64E7C64E-0ED8-7240-88DA-BF50A4B56620}" type="pres">
      <dgm:prSet presAssocID="{F82FEF16-F1A5-FF49-895D-6F013BB11336}" presName="LevelOneTextNode" presStyleLbl="node0" presStyleIdx="0" presStyleCnt="1">
        <dgm:presLayoutVars>
          <dgm:chPref val="3"/>
        </dgm:presLayoutVars>
      </dgm:prSet>
      <dgm:spPr/>
    </dgm:pt>
    <dgm:pt modelId="{76AFFF3A-6FA9-024D-A188-F3D86C2AABCD}" type="pres">
      <dgm:prSet presAssocID="{F82FEF16-F1A5-FF49-895D-6F013BB11336}" presName="level2hierChild" presStyleCnt="0"/>
      <dgm:spPr/>
    </dgm:pt>
    <dgm:pt modelId="{3EAE8D9E-0CE1-044A-BAC8-9378664E3FA6}" type="pres">
      <dgm:prSet presAssocID="{22058811-CF50-7741-869A-0F1D1633CB49}" presName="conn2-1" presStyleLbl="parChTrans1D2" presStyleIdx="0" presStyleCnt="4"/>
      <dgm:spPr/>
    </dgm:pt>
    <dgm:pt modelId="{260DDB8B-6399-C349-813D-C84CD93B8C6C}" type="pres">
      <dgm:prSet presAssocID="{22058811-CF50-7741-869A-0F1D1633CB49}" presName="connTx" presStyleLbl="parChTrans1D2" presStyleIdx="0" presStyleCnt="4"/>
      <dgm:spPr/>
    </dgm:pt>
    <dgm:pt modelId="{3470FF0E-D7C8-E542-9382-61D9920E938F}" type="pres">
      <dgm:prSet presAssocID="{6AB48CC0-BAEC-584D-AC16-ECB3C9547F6C}" presName="root2" presStyleCnt="0"/>
      <dgm:spPr/>
    </dgm:pt>
    <dgm:pt modelId="{F3CD6F1E-FD92-0D47-96DF-EE048F73B87E}" type="pres">
      <dgm:prSet presAssocID="{6AB48CC0-BAEC-584D-AC16-ECB3C9547F6C}" presName="LevelTwoTextNode" presStyleLbl="node2" presStyleIdx="0" presStyleCnt="4">
        <dgm:presLayoutVars>
          <dgm:chPref val="3"/>
        </dgm:presLayoutVars>
      </dgm:prSet>
      <dgm:spPr/>
    </dgm:pt>
    <dgm:pt modelId="{EBC0493A-5A9A-0948-BCB7-9FEEA79373AD}" type="pres">
      <dgm:prSet presAssocID="{6AB48CC0-BAEC-584D-AC16-ECB3C9547F6C}" presName="level3hierChild" presStyleCnt="0"/>
      <dgm:spPr/>
    </dgm:pt>
    <dgm:pt modelId="{65F3771C-D7B5-EA4E-99FF-848EB20D2A6E}" type="pres">
      <dgm:prSet presAssocID="{31655D9C-97B6-5D4A-93AB-C474148C6F99}" presName="conn2-1" presStyleLbl="parChTrans1D2" presStyleIdx="1" presStyleCnt="4"/>
      <dgm:spPr/>
    </dgm:pt>
    <dgm:pt modelId="{C9763A73-E334-7F41-936E-92A09538C1BC}" type="pres">
      <dgm:prSet presAssocID="{31655D9C-97B6-5D4A-93AB-C474148C6F99}" presName="connTx" presStyleLbl="parChTrans1D2" presStyleIdx="1" presStyleCnt="4"/>
      <dgm:spPr/>
    </dgm:pt>
    <dgm:pt modelId="{48E6323E-1709-8F4B-A55C-84D72326D44E}" type="pres">
      <dgm:prSet presAssocID="{E7407155-9671-8B4C-AB1D-E8051E4A58C2}" presName="root2" presStyleCnt="0"/>
      <dgm:spPr/>
    </dgm:pt>
    <dgm:pt modelId="{B1AFB461-E5F1-A648-9196-A84EEB3A4889}" type="pres">
      <dgm:prSet presAssocID="{E7407155-9671-8B4C-AB1D-E8051E4A58C2}" presName="LevelTwoTextNode" presStyleLbl="node2" presStyleIdx="1" presStyleCnt="4">
        <dgm:presLayoutVars>
          <dgm:chPref val="3"/>
        </dgm:presLayoutVars>
      </dgm:prSet>
      <dgm:spPr/>
    </dgm:pt>
    <dgm:pt modelId="{A01BA448-6B5C-D749-B2CB-293380EE23D4}" type="pres">
      <dgm:prSet presAssocID="{E7407155-9671-8B4C-AB1D-E8051E4A58C2}" presName="level3hierChild" presStyleCnt="0"/>
      <dgm:spPr/>
    </dgm:pt>
    <dgm:pt modelId="{C7FA966B-A832-A44C-90A8-37C7B2A04307}" type="pres">
      <dgm:prSet presAssocID="{AA5F446B-C9C1-754E-A540-9B29868E18DC}" presName="conn2-1" presStyleLbl="parChTrans1D2" presStyleIdx="2" presStyleCnt="4"/>
      <dgm:spPr/>
    </dgm:pt>
    <dgm:pt modelId="{78D7BB56-3EFE-8744-A421-3DB4B894B126}" type="pres">
      <dgm:prSet presAssocID="{AA5F446B-C9C1-754E-A540-9B29868E18DC}" presName="connTx" presStyleLbl="parChTrans1D2" presStyleIdx="2" presStyleCnt="4"/>
      <dgm:spPr/>
    </dgm:pt>
    <dgm:pt modelId="{1C991102-4F80-DF41-A4DF-819ACA27684A}" type="pres">
      <dgm:prSet presAssocID="{1A2D3EE3-7553-8142-AE93-AC67C8771DA3}" presName="root2" presStyleCnt="0"/>
      <dgm:spPr/>
    </dgm:pt>
    <dgm:pt modelId="{C5C2E469-305C-0A43-A4AD-843E850B7D29}" type="pres">
      <dgm:prSet presAssocID="{1A2D3EE3-7553-8142-AE93-AC67C8771DA3}" presName="LevelTwoTextNode" presStyleLbl="node2" presStyleIdx="2" presStyleCnt="4">
        <dgm:presLayoutVars>
          <dgm:chPref val="3"/>
        </dgm:presLayoutVars>
      </dgm:prSet>
      <dgm:spPr/>
    </dgm:pt>
    <dgm:pt modelId="{EBD4CB04-EA06-0849-BA3C-05D16EBA5844}" type="pres">
      <dgm:prSet presAssocID="{1A2D3EE3-7553-8142-AE93-AC67C8771DA3}" presName="level3hierChild" presStyleCnt="0"/>
      <dgm:spPr/>
    </dgm:pt>
    <dgm:pt modelId="{D4221E7E-1003-8042-B967-24FF48CC83DD}" type="pres">
      <dgm:prSet presAssocID="{6E851C63-975E-5A40-943B-BFEF298F2281}" presName="conn2-1" presStyleLbl="parChTrans1D2" presStyleIdx="3" presStyleCnt="4"/>
      <dgm:spPr/>
    </dgm:pt>
    <dgm:pt modelId="{DE965840-1445-9D4E-A458-88529AE825D6}" type="pres">
      <dgm:prSet presAssocID="{6E851C63-975E-5A40-943B-BFEF298F2281}" presName="connTx" presStyleLbl="parChTrans1D2" presStyleIdx="3" presStyleCnt="4"/>
      <dgm:spPr/>
    </dgm:pt>
    <dgm:pt modelId="{DC382180-A6AB-D542-BAF1-F02FC1EA14CD}" type="pres">
      <dgm:prSet presAssocID="{5D5B05B5-181B-D843-9062-73A1FD4D6032}" presName="root2" presStyleCnt="0"/>
      <dgm:spPr/>
    </dgm:pt>
    <dgm:pt modelId="{BF2BC720-2B5B-CE4A-9860-847BB1490BFF}" type="pres">
      <dgm:prSet presAssocID="{5D5B05B5-181B-D843-9062-73A1FD4D6032}" presName="LevelTwoTextNode" presStyleLbl="node2" presStyleIdx="3" presStyleCnt="4">
        <dgm:presLayoutVars>
          <dgm:chPref val="3"/>
        </dgm:presLayoutVars>
      </dgm:prSet>
      <dgm:spPr/>
    </dgm:pt>
    <dgm:pt modelId="{0ED5539C-CD35-724C-8084-D0DC41CCCDCA}" type="pres">
      <dgm:prSet presAssocID="{5D5B05B5-181B-D843-9062-73A1FD4D6032}" presName="level3hierChild" presStyleCnt="0"/>
      <dgm:spPr/>
    </dgm:pt>
  </dgm:ptLst>
  <dgm:cxnLst>
    <dgm:cxn modelId="{3C776316-2DC1-284C-BFAF-D424BE9DBD47}" type="presOf" srcId="{1127492C-7B25-A840-83B1-88835243845B}" destId="{41191A46-B882-5F42-A0EF-C46860B83079}" srcOrd="0" destOrd="0" presId="urn:microsoft.com/office/officeart/2008/layout/HorizontalMultiLevelHierarchy"/>
    <dgm:cxn modelId="{1A57FC18-43B6-B34B-8E12-24364C3B9EE4}" type="presOf" srcId="{AA5F446B-C9C1-754E-A540-9B29868E18DC}" destId="{78D7BB56-3EFE-8744-A421-3DB4B894B126}" srcOrd="1" destOrd="0" presId="urn:microsoft.com/office/officeart/2008/layout/HorizontalMultiLevelHierarchy"/>
    <dgm:cxn modelId="{A3E1D31A-14BC-0647-A88A-F3BF70774D6C}" type="presOf" srcId="{AA5F446B-C9C1-754E-A540-9B29868E18DC}" destId="{C7FA966B-A832-A44C-90A8-37C7B2A04307}" srcOrd="0" destOrd="0" presId="urn:microsoft.com/office/officeart/2008/layout/HorizontalMultiLevelHierarchy"/>
    <dgm:cxn modelId="{4D4B8125-309F-364E-A3CB-F6590C5B7411}" srcId="{1127492C-7B25-A840-83B1-88835243845B}" destId="{F82FEF16-F1A5-FF49-895D-6F013BB11336}" srcOrd="0" destOrd="0" parTransId="{AAE827A7-ED0D-D747-A4F4-AD0426600CED}" sibTransId="{6E285EEB-9A67-0C4A-815F-8204C13C861F}"/>
    <dgm:cxn modelId="{C3624756-B95A-A841-BA6F-4B237BAFEC5A}" type="presOf" srcId="{E7407155-9671-8B4C-AB1D-E8051E4A58C2}" destId="{B1AFB461-E5F1-A648-9196-A84EEB3A4889}" srcOrd="0" destOrd="0" presId="urn:microsoft.com/office/officeart/2008/layout/HorizontalMultiLevelHierarchy"/>
    <dgm:cxn modelId="{2A74AA56-D700-4949-9D64-BDDDB867D528}" type="presOf" srcId="{31655D9C-97B6-5D4A-93AB-C474148C6F99}" destId="{65F3771C-D7B5-EA4E-99FF-848EB20D2A6E}" srcOrd="0" destOrd="0" presId="urn:microsoft.com/office/officeart/2008/layout/HorizontalMultiLevelHierarchy"/>
    <dgm:cxn modelId="{C27EA15A-614C-9A4C-97E7-993DDF3106E0}" type="presOf" srcId="{6E851C63-975E-5A40-943B-BFEF298F2281}" destId="{DE965840-1445-9D4E-A458-88529AE825D6}" srcOrd="1" destOrd="0" presId="urn:microsoft.com/office/officeart/2008/layout/HorizontalMultiLevelHierarchy"/>
    <dgm:cxn modelId="{E2CED55C-0B0C-0045-A1A4-BD3125F86687}" type="presOf" srcId="{22058811-CF50-7741-869A-0F1D1633CB49}" destId="{260DDB8B-6399-C349-813D-C84CD93B8C6C}" srcOrd="1" destOrd="0" presId="urn:microsoft.com/office/officeart/2008/layout/HorizontalMultiLevelHierarchy"/>
    <dgm:cxn modelId="{0670B061-C62B-D64A-96F9-189D0A15B764}" type="presOf" srcId="{31655D9C-97B6-5D4A-93AB-C474148C6F99}" destId="{C9763A73-E334-7F41-936E-92A09538C1BC}" srcOrd="1" destOrd="0" presId="urn:microsoft.com/office/officeart/2008/layout/HorizontalMultiLevelHierarchy"/>
    <dgm:cxn modelId="{28C62C78-1223-6647-AAC8-64EEC5534CC8}" type="presOf" srcId="{22058811-CF50-7741-869A-0F1D1633CB49}" destId="{3EAE8D9E-0CE1-044A-BAC8-9378664E3FA6}" srcOrd="0" destOrd="0" presId="urn:microsoft.com/office/officeart/2008/layout/HorizontalMultiLevelHierarchy"/>
    <dgm:cxn modelId="{683D6880-6C65-314E-AD05-530EE8BBDBBB}" srcId="{F82FEF16-F1A5-FF49-895D-6F013BB11336}" destId="{1A2D3EE3-7553-8142-AE93-AC67C8771DA3}" srcOrd="2" destOrd="0" parTransId="{AA5F446B-C9C1-754E-A540-9B29868E18DC}" sibTransId="{1B26C94E-E8C9-2B46-9071-0D862704B9AA}"/>
    <dgm:cxn modelId="{1F193692-C5E0-0C4B-84D2-50FC1B6AD5F7}" type="presOf" srcId="{6E851C63-975E-5A40-943B-BFEF298F2281}" destId="{D4221E7E-1003-8042-B967-24FF48CC83DD}" srcOrd="0" destOrd="0" presId="urn:microsoft.com/office/officeart/2008/layout/HorizontalMultiLevelHierarchy"/>
    <dgm:cxn modelId="{8B1B25A6-B874-DE43-97EB-ED27A3C3F3A5}" type="presOf" srcId="{5D5B05B5-181B-D843-9062-73A1FD4D6032}" destId="{BF2BC720-2B5B-CE4A-9860-847BB1490BFF}" srcOrd="0" destOrd="0" presId="urn:microsoft.com/office/officeart/2008/layout/HorizontalMultiLevelHierarchy"/>
    <dgm:cxn modelId="{BC5DD7D2-6ED6-B04F-B507-7CEFCA01F6D9}" type="presOf" srcId="{F82FEF16-F1A5-FF49-895D-6F013BB11336}" destId="{64E7C64E-0ED8-7240-88DA-BF50A4B56620}" srcOrd="0" destOrd="0" presId="urn:microsoft.com/office/officeart/2008/layout/HorizontalMultiLevelHierarchy"/>
    <dgm:cxn modelId="{DBA1F1DB-E8F3-C045-B98D-A7C66F2C678D}" srcId="{F82FEF16-F1A5-FF49-895D-6F013BB11336}" destId="{5D5B05B5-181B-D843-9062-73A1FD4D6032}" srcOrd="3" destOrd="0" parTransId="{6E851C63-975E-5A40-943B-BFEF298F2281}" sibTransId="{E688557A-55C4-F544-B3A4-AE4C57E8BD2C}"/>
    <dgm:cxn modelId="{1A3E95EE-7FFC-F74B-8990-C89447C08C23}" srcId="{F82FEF16-F1A5-FF49-895D-6F013BB11336}" destId="{6AB48CC0-BAEC-584D-AC16-ECB3C9547F6C}" srcOrd="0" destOrd="0" parTransId="{22058811-CF50-7741-869A-0F1D1633CB49}" sibTransId="{6FD17BB3-C296-B143-9FE3-C4B1BF124FEF}"/>
    <dgm:cxn modelId="{B4AD9CF1-9CC9-AD49-9D9E-3115A2037F95}" type="presOf" srcId="{6AB48CC0-BAEC-584D-AC16-ECB3C9547F6C}" destId="{F3CD6F1E-FD92-0D47-96DF-EE048F73B87E}" srcOrd="0" destOrd="0" presId="urn:microsoft.com/office/officeart/2008/layout/HorizontalMultiLevelHierarchy"/>
    <dgm:cxn modelId="{664946F2-5EB4-9744-A319-F172372D2614}" srcId="{F82FEF16-F1A5-FF49-895D-6F013BB11336}" destId="{E7407155-9671-8B4C-AB1D-E8051E4A58C2}" srcOrd="1" destOrd="0" parTransId="{31655D9C-97B6-5D4A-93AB-C474148C6F99}" sibTransId="{299F8FC8-BD87-0343-9FF7-D8EFC6132852}"/>
    <dgm:cxn modelId="{B12863F7-AB7A-5948-B8FB-83BD268D5904}" type="presOf" srcId="{1A2D3EE3-7553-8142-AE93-AC67C8771DA3}" destId="{C5C2E469-305C-0A43-A4AD-843E850B7D29}" srcOrd="0" destOrd="0" presId="urn:microsoft.com/office/officeart/2008/layout/HorizontalMultiLevelHierarchy"/>
    <dgm:cxn modelId="{781F8A8C-0338-2348-82FE-2CD0C9C0EE44}" type="presParOf" srcId="{41191A46-B882-5F42-A0EF-C46860B83079}" destId="{5B6203CC-E34C-0A4A-94D3-C41848E172F4}" srcOrd="0" destOrd="0" presId="urn:microsoft.com/office/officeart/2008/layout/HorizontalMultiLevelHierarchy"/>
    <dgm:cxn modelId="{6C29329D-2269-204C-8460-E87CE28212C4}" type="presParOf" srcId="{5B6203CC-E34C-0A4A-94D3-C41848E172F4}" destId="{64E7C64E-0ED8-7240-88DA-BF50A4B56620}" srcOrd="0" destOrd="0" presId="urn:microsoft.com/office/officeart/2008/layout/HorizontalMultiLevelHierarchy"/>
    <dgm:cxn modelId="{F919121A-3C8C-2749-9ED9-1ABB75BEB4F9}" type="presParOf" srcId="{5B6203CC-E34C-0A4A-94D3-C41848E172F4}" destId="{76AFFF3A-6FA9-024D-A188-F3D86C2AABCD}" srcOrd="1" destOrd="0" presId="urn:microsoft.com/office/officeart/2008/layout/HorizontalMultiLevelHierarchy"/>
    <dgm:cxn modelId="{FCCD6A89-0461-D44E-987E-EB8C61540D14}" type="presParOf" srcId="{76AFFF3A-6FA9-024D-A188-F3D86C2AABCD}" destId="{3EAE8D9E-0CE1-044A-BAC8-9378664E3FA6}" srcOrd="0" destOrd="0" presId="urn:microsoft.com/office/officeart/2008/layout/HorizontalMultiLevelHierarchy"/>
    <dgm:cxn modelId="{7C1B55BF-EFF4-B845-844F-2B01D11FB5F4}" type="presParOf" srcId="{3EAE8D9E-0CE1-044A-BAC8-9378664E3FA6}" destId="{260DDB8B-6399-C349-813D-C84CD93B8C6C}" srcOrd="0" destOrd="0" presId="urn:microsoft.com/office/officeart/2008/layout/HorizontalMultiLevelHierarchy"/>
    <dgm:cxn modelId="{43D2726B-D4DB-6D47-BBFC-8D574F2D1029}" type="presParOf" srcId="{76AFFF3A-6FA9-024D-A188-F3D86C2AABCD}" destId="{3470FF0E-D7C8-E542-9382-61D9920E938F}" srcOrd="1" destOrd="0" presId="urn:microsoft.com/office/officeart/2008/layout/HorizontalMultiLevelHierarchy"/>
    <dgm:cxn modelId="{91614D32-2FB8-E347-B6FD-0846AA0EC9BE}" type="presParOf" srcId="{3470FF0E-D7C8-E542-9382-61D9920E938F}" destId="{F3CD6F1E-FD92-0D47-96DF-EE048F73B87E}" srcOrd="0" destOrd="0" presId="urn:microsoft.com/office/officeart/2008/layout/HorizontalMultiLevelHierarchy"/>
    <dgm:cxn modelId="{B572CEEC-D4E3-AB47-BBDA-0D6D4AEF55C6}" type="presParOf" srcId="{3470FF0E-D7C8-E542-9382-61D9920E938F}" destId="{EBC0493A-5A9A-0948-BCB7-9FEEA79373AD}" srcOrd="1" destOrd="0" presId="urn:microsoft.com/office/officeart/2008/layout/HorizontalMultiLevelHierarchy"/>
    <dgm:cxn modelId="{8F1BDFB4-9515-5342-8D55-6B1F6F91C958}" type="presParOf" srcId="{76AFFF3A-6FA9-024D-A188-F3D86C2AABCD}" destId="{65F3771C-D7B5-EA4E-99FF-848EB20D2A6E}" srcOrd="2" destOrd="0" presId="urn:microsoft.com/office/officeart/2008/layout/HorizontalMultiLevelHierarchy"/>
    <dgm:cxn modelId="{BCF6D77F-9E72-D74D-A189-401AF711699C}" type="presParOf" srcId="{65F3771C-D7B5-EA4E-99FF-848EB20D2A6E}" destId="{C9763A73-E334-7F41-936E-92A09538C1BC}" srcOrd="0" destOrd="0" presId="urn:microsoft.com/office/officeart/2008/layout/HorizontalMultiLevelHierarchy"/>
    <dgm:cxn modelId="{04436B37-0047-344C-A9FE-E553BC391887}" type="presParOf" srcId="{76AFFF3A-6FA9-024D-A188-F3D86C2AABCD}" destId="{48E6323E-1709-8F4B-A55C-84D72326D44E}" srcOrd="3" destOrd="0" presId="urn:microsoft.com/office/officeart/2008/layout/HorizontalMultiLevelHierarchy"/>
    <dgm:cxn modelId="{256B5ED2-308D-2E46-997B-F061D34C4F67}" type="presParOf" srcId="{48E6323E-1709-8F4B-A55C-84D72326D44E}" destId="{B1AFB461-E5F1-A648-9196-A84EEB3A4889}" srcOrd="0" destOrd="0" presId="urn:microsoft.com/office/officeart/2008/layout/HorizontalMultiLevelHierarchy"/>
    <dgm:cxn modelId="{AA68EF1E-458A-C14F-BEA5-975AC2FC6C8C}" type="presParOf" srcId="{48E6323E-1709-8F4B-A55C-84D72326D44E}" destId="{A01BA448-6B5C-D749-B2CB-293380EE23D4}" srcOrd="1" destOrd="0" presId="urn:microsoft.com/office/officeart/2008/layout/HorizontalMultiLevelHierarchy"/>
    <dgm:cxn modelId="{84E12357-8644-284B-9C85-298CFC9A5783}" type="presParOf" srcId="{76AFFF3A-6FA9-024D-A188-F3D86C2AABCD}" destId="{C7FA966B-A832-A44C-90A8-37C7B2A04307}" srcOrd="4" destOrd="0" presId="urn:microsoft.com/office/officeart/2008/layout/HorizontalMultiLevelHierarchy"/>
    <dgm:cxn modelId="{13850ED6-239C-8545-A580-03864A8FFF18}" type="presParOf" srcId="{C7FA966B-A832-A44C-90A8-37C7B2A04307}" destId="{78D7BB56-3EFE-8744-A421-3DB4B894B126}" srcOrd="0" destOrd="0" presId="urn:microsoft.com/office/officeart/2008/layout/HorizontalMultiLevelHierarchy"/>
    <dgm:cxn modelId="{4F75BCE7-12E6-6045-A992-CF847DE16367}" type="presParOf" srcId="{76AFFF3A-6FA9-024D-A188-F3D86C2AABCD}" destId="{1C991102-4F80-DF41-A4DF-819ACA27684A}" srcOrd="5" destOrd="0" presId="urn:microsoft.com/office/officeart/2008/layout/HorizontalMultiLevelHierarchy"/>
    <dgm:cxn modelId="{5BBAAE91-2EDD-4340-99C1-12A863608614}" type="presParOf" srcId="{1C991102-4F80-DF41-A4DF-819ACA27684A}" destId="{C5C2E469-305C-0A43-A4AD-843E850B7D29}" srcOrd="0" destOrd="0" presId="urn:microsoft.com/office/officeart/2008/layout/HorizontalMultiLevelHierarchy"/>
    <dgm:cxn modelId="{6939753E-F27A-4F48-9427-2FAE3DEE471C}" type="presParOf" srcId="{1C991102-4F80-DF41-A4DF-819ACA27684A}" destId="{EBD4CB04-EA06-0849-BA3C-05D16EBA5844}" srcOrd="1" destOrd="0" presId="urn:microsoft.com/office/officeart/2008/layout/HorizontalMultiLevelHierarchy"/>
    <dgm:cxn modelId="{20354060-3ED3-9440-A955-F269D4766E4F}" type="presParOf" srcId="{76AFFF3A-6FA9-024D-A188-F3D86C2AABCD}" destId="{D4221E7E-1003-8042-B967-24FF48CC83DD}" srcOrd="6" destOrd="0" presId="urn:microsoft.com/office/officeart/2008/layout/HorizontalMultiLevelHierarchy"/>
    <dgm:cxn modelId="{AA72F5F1-9E94-7A43-95D3-FA923C15EE22}" type="presParOf" srcId="{D4221E7E-1003-8042-B967-24FF48CC83DD}" destId="{DE965840-1445-9D4E-A458-88529AE825D6}" srcOrd="0" destOrd="0" presId="urn:microsoft.com/office/officeart/2008/layout/HorizontalMultiLevelHierarchy"/>
    <dgm:cxn modelId="{15AC4F02-593A-0642-A36F-E1B6053CEF2E}" type="presParOf" srcId="{76AFFF3A-6FA9-024D-A188-F3D86C2AABCD}" destId="{DC382180-A6AB-D542-BAF1-F02FC1EA14CD}" srcOrd="7" destOrd="0" presId="urn:microsoft.com/office/officeart/2008/layout/HorizontalMultiLevelHierarchy"/>
    <dgm:cxn modelId="{999825BB-D565-C647-BDD8-AE244A4C323E}" type="presParOf" srcId="{DC382180-A6AB-D542-BAF1-F02FC1EA14CD}" destId="{BF2BC720-2B5B-CE4A-9860-847BB1490BFF}" srcOrd="0" destOrd="0" presId="urn:microsoft.com/office/officeart/2008/layout/HorizontalMultiLevelHierarchy"/>
    <dgm:cxn modelId="{1E01C683-B01D-C540-8EED-74435B2CC368}" type="presParOf" srcId="{DC382180-A6AB-D542-BAF1-F02FC1EA14CD}" destId="{0ED5539C-CD35-724C-8084-D0DC41CCCDCA}" srcOrd="1" destOrd="0" presId="urn:microsoft.com/office/officeart/2008/layout/HorizontalMultiLevelHierarchy"/>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5CE23D2-EC64-6A47-A61D-A55058871FE2}" type="doc">
      <dgm:prSet loTypeId="urn:microsoft.com/office/officeart/2008/layout/HorizontalMultiLevelHierarchy" loCatId="" qsTypeId="urn:microsoft.com/office/officeart/2005/8/quickstyle/simple1" qsCatId="simple" csTypeId="urn:microsoft.com/office/officeart/2005/8/colors/colorful4" csCatId="colorful" phldr="1"/>
      <dgm:spPr/>
      <dgm:t>
        <a:bodyPr/>
        <a:lstStyle/>
        <a:p>
          <a:endParaRPr lang="en-GB"/>
        </a:p>
      </dgm:t>
    </dgm:pt>
    <dgm:pt modelId="{983BBCDF-A559-A544-BE80-FD89D345F090}">
      <dgm:prSet phldrT="[Text]"/>
      <dgm:spPr/>
      <dgm:t>
        <a:bodyPr/>
        <a:lstStyle/>
        <a:p>
          <a:r>
            <a:rPr lang="en-GB" dirty="0" err="1"/>
            <a:t>Tipuri</a:t>
          </a:r>
          <a:r>
            <a:rPr lang="en-GB" dirty="0"/>
            <a:t> de </a:t>
          </a:r>
          <a:r>
            <a:rPr lang="en-GB" dirty="0" err="1"/>
            <a:t>Stocare</a:t>
          </a:r>
          <a:endParaRPr lang="en-GB" dirty="0"/>
        </a:p>
      </dgm:t>
    </dgm:pt>
    <dgm:pt modelId="{B2DCC067-8944-B946-B8A4-E16FBF88CE10}" type="parTrans" cxnId="{98D76B0E-DAEA-124F-9E92-6DB7E61D8062}">
      <dgm:prSet/>
      <dgm:spPr/>
      <dgm:t>
        <a:bodyPr/>
        <a:lstStyle/>
        <a:p>
          <a:endParaRPr lang="en-GB"/>
        </a:p>
      </dgm:t>
    </dgm:pt>
    <dgm:pt modelId="{4F9B31DD-AEE8-B84D-B796-5431BF1F6193}" type="sibTrans" cxnId="{98D76B0E-DAEA-124F-9E92-6DB7E61D8062}">
      <dgm:prSet/>
      <dgm:spPr/>
      <dgm:t>
        <a:bodyPr/>
        <a:lstStyle/>
        <a:p>
          <a:endParaRPr lang="en-GB"/>
        </a:p>
      </dgm:t>
    </dgm:pt>
    <dgm:pt modelId="{FDE57AED-AD28-BA46-BCC0-5E8A419359DE}">
      <dgm:prSet phldrT="[Text]"/>
      <dgm:spPr/>
      <dgm:t>
        <a:bodyPr/>
        <a:lstStyle/>
        <a:p>
          <a:r>
            <a:rPr lang="en-GB" dirty="0"/>
            <a:t>HDD</a:t>
          </a:r>
        </a:p>
      </dgm:t>
    </dgm:pt>
    <dgm:pt modelId="{98DA97A2-2ABB-B248-A33A-216601154238}" type="parTrans" cxnId="{863D0E0A-932E-CB47-BB66-B40AACDAEB40}">
      <dgm:prSet/>
      <dgm:spPr/>
      <dgm:t>
        <a:bodyPr/>
        <a:lstStyle/>
        <a:p>
          <a:endParaRPr lang="en-GB"/>
        </a:p>
      </dgm:t>
    </dgm:pt>
    <dgm:pt modelId="{54449B56-DFBF-2A41-9DFB-CA16B7415596}" type="sibTrans" cxnId="{863D0E0A-932E-CB47-BB66-B40AACDAEB40}">
      <dgm:prSet/>
      <dgm:spPr/>
      <dgm:t>
        <a:bodyPr/>
        <a:lstStyle/>
        <a:p>
          <a:endParaRPr lang="en-GB"/>
        </a:p>
      </dgm:t>
    </dgm:pt>
    <dgm:pt modelId="{57A9B633-BB95-EF45-8B55-D6B7E6A7BE91}">
      <dgm:prSet phldrT="[Text]"/>
      <dgm:spPr/>
      <dgm:t>
        <a:bodyPr/>
        <a:lstStyle/>
        <a:p>
          <a:r>
            <a:rPr lang="en-GB" dirty="0"/>
            <a:t>SSD</a:t>
          </a:r>
        </a:p>
      </dgm:t>
    </dgm:pt>
    <dgm:pt modelId="{D3F0BE52-B73B-7548-8B35-477620DB42AF}" type="parTrans" cxnId="{F53A6F61-B00B-1947-BA14-A23626AFA744}">
      <dgm:prSet/>
      <dgm:spPr/>
      <dgm:t>
        <a:bodyPr/>
        <a:lstStyle/>
        <a:p>
          <a:endParaRPr lang="en-GB"/>
        </a:p>
      </dgm:t>
    </dgm:pt>
    <dgm:pt modelId="{D5E1FBD1-EEBD-EC43-87A1-6C5C8FFC2DCB}" type="sibTrans" cxnId="{F53A6F61-B00B-1947-BA14-A23626AFA744}">
      <dgm:prSet/>
      <dgm:spPr/>
      <dgm:t>
        <a:bodyPr/>
        <a:lstStyle/>
        <a:p>
          <a:endParaRPr lang="en-GB"/>
        </a:p>
      </dgm:t>
    </dgm:pt>
    <dgm:pt modelId="{B00D5885-C51B-B74B-A3F0-7B51FDC27C27}" type="pres">
      <dgm:prSet presAssocID="{15CE23D2-EC64-6A47-A61D-A55058871FE2}" presName="Name0" presStyleCnt="0">
        <dgm:presLayoutVars>
          <dgm:chPref val="1"/>
          <dgm:dir/>
          <dgm:animOne val="branch"/>
          <dgm:animLvl val="lvl"/>
          <dgm:resizeHandles val="exact"/>
        </dgm:presLayoutVars>
      </dgm:prSet>
      <dgm:spPr/>
    </dgm:pt>
    <dgm:pt modelId="{38E4DCC5-8CF0-9B40-A539-020B8FBCE6A1}" type="pres">
      <dgm:prSet presAssocID="{983BBCDF-A559-A544-BE80-FD89D345F090}" presName="root1" presStyleCnt="0"/>
      <dgm:spPr/>
    </dgm:pt>
    <dgm:pt modelId="{8C35AB9E-A533-B44D-8873-D796EDF8B6A2}" type="pres">
      <dgm:prSet presAssocID="{983BBCDF-A559-A544-BE80-FD89D345F090}" presName="LevelOneTextNode" presStyleLbl="node0" presStyleIdx="0" presStyleCnt="1">
        <dgm:presLayoutVars>
          <dgm:chPref val="3"/>
        </dgm:presLayoutVars>
      </dgm:prSet>
      <dgm:spPr/>
    </dgm:pt>
    <dgm:pt modelId="{BCDC08DA-259F-C342-8F75-BB89F3388865}" type="pres">
      <dgm:prSet presAssocID="{983BBCDF-A559-A544-BE80-FD89D345F090}" presName="level2hierChild" presStyleCnt="0"/>
      <dgm:spPr/>
    </dgm:pt>
    <dgm:pt modelId="{C33730E4-73EC-994A-9F54-31CD8698CD95}" type="pres">
      <dgm:prSet presAssocID="{98DA97A2-2ABB-B248-A33A-216601154238}" presName="conn2-1" presStyleLbl="parChTrans1D2" presStyleIdx="0" presStyleCnt="2"/>
      <dgm:spPr/>
    </dgm:pt>
    <dgm:pt modelId="{00739AEA-40D6-F846-BE81-34FA0D1E5DB1}" type="pres">
      <dgm:prSet presAssocID="{98DA97A2-2ABB-B248-A33A-216601154238}" presName="connTx" presStyleLbl="parChTrans1D2" presStyleIdx="0" presStyleCnt="2"/>
      <dgm:spPr/>
    </dgm:pt>
    <dgm:pt modelId="{98C3E5F8-9E89-1442-ADF8-5ABD708DD57E}" type="pres">
      <dgm:prSet presAssocID="{FDE57AED-AD28-BA46-BCC0-5E8A419359DE}" presName="root2" presStyleCnt="0"/>
      <dgm:spPr/>
    </dgm:pt>
    <dgm:pt modelId="{609AC2D0-9216-8743-A029-736E66C2675B}" type="pres">
      <dgm:prSet presAssocID="{FDE57AED-AD28-BA46-BCC0-5E8A419359DE}" presName="LevelTwoTextNode" presStyleLbl="node2" presStyleIdx="0" presStyleCnt="2">
        <dgm:presLayoutVars>
          <dgm:chPref val="3"/>
        </dgm:presLayoutVars>
      </dgm:prSet>
      <dgm:spPr/>
    </dgm:pt>
    <dgm:pt modelId="{4A69842D-937A-1949-B01E-C2101420F883}" type="pres">
      <dgm:prSet presAssocID="{FDE57AED-AD28-BA46-BCC0-5E8A419359DE}" presName="level3hierChild" presStyleCnt="0"/>
      <dgm:spPr/>
    </dgm:pt>
    <dgm:pt modelId="{D1D20764-8E6A-BF49-8BF9-7BF2F016FE5C}" type="pres">
      <dgm:prSet presAssocID="{D3F0BE52-B73B-7548-8B35-477620DB42AF}" presName="conn2-1" presStyleLbl="parChTrans1D2" presStyleIdx="1" presStyleCnt="2"/>
      <dgm:spPr/>
    </dgm:pt>
    <dgm:pt modelId="{99182834-5566-4A4C-A364-B93C69C15D9E}" type="pres">
      <dgm:prSet presAssocID="{D3F0BE52-B73B-7548-8B35-477620DB42AF}" presName="connTx" presStyleLbl="parChTrans1D2" presStyleIdx="1" presStyleCnt="2"/>
      <dgm:spPr/>
    </dgm:pt>
    <dgm:pt modelId="{749A0314-34AA-294B-B732-C5D4065BDC6A}" type="pres">
      <dgm:prSet presAssocID="{57A9B633-BB95-EF45-8B55-D6B7E6A7BE91}" presName="root2" presStyleCnt="0"/>
      <dgm:spPr/>
    </dgm:pt>
    <dgm:pt modelId="{D08BF06F-7E6D-3F44-B524-FA0E2BEED8E3}" type="pres">
      <dgm:prSet presAssocID="{57A9B633-BB95-EF45-8B55-D6B7E6A7BE91}" presName="LevelTwoTextNode" presStyleLbl="node2" presStyleIdx="1" presStyleCnt="2">
        <dgm:presLayoutVars>
          <dgm:chPref val="3"/>
        </dgm:presLayoutVars>
      </dgm:prSet>
      <dgm:spPr/>
    </dgm:pt>
    <dgm:pt modelId="{B8B9B3F4-5E73-AA40-B0DC-1A91CF69ED1C}" type="pres">
      <dgm:prSet presAssocID="{57A9B633-BB95-EF45-8B55-D6B7E6A7BE91}" presName="level3hierChild" presStyleCnt="0"/>
      <dgm:spPr/>
    </dgm:pt>
  </dgm:ptLst>
  <dgm:cxnLst>
    <dgm:cxn modelId="{863D0E0A-932E-CB47-BB66-B40AACDAEB40}" srcId="{983BBCDF-A559-A544-BE80-FD89D345F090}" destId="{FDE57AED-AD28-BA46-BCC0-5E8A419359DE}" srcOrd="0" destOrd="0" parTransId="{98DA97A2-2ABB-B248-A33A-216601154238}" sibTransId="{54449B56-DFBF-2A41-9DFB-CA16B7415596}"/>
    <dgm:cxn modelId="{98D76B0E-DAEA-124F-9E92-6DB7E61D8062}" srcId="{15CE23D2-EC64-6A47-A61D-A55058871FE2}" destId="{983BBCDF-A559-A544-BE80-FD89D345F090}" srcOrd="0" destOrd="0" parTransId="{B2DCC067-8944-B946-B8A4-E16FBF88CE10}" sibTransId="{4F9B31DD-AEE8-B84D-B796-5431BF1F6193}"/>
    <dgm:cxn modelId="{89E75D35-DDCE-6348-BBA9-1977AF98E59F}" type="presOf" srcId="{57A9B633-BB95-EF45-8B55-D6B7E6A7BE91}" destId="{D08BF06F-7E6D-3F44-B524-FA0E2BEED8E3}" srcOrd="0" destOrd="0" presId="urn:microsoft.com/office/officeart/2008/layout/HorizontalMultiLevelHierarchy"/>
    <dgm:cxn modelId="{6FBFA554-6B21-D845-B460-78ADFB2A8B1C}" type="presOf" srcId="{98DA97A2-2ABB-B248-A33A-216601154238}" destId="{C33730E4-73EC-994A-9F54-31CD8698CD95}" srcOrd="0" destOrd="0" presId="urn:microsoft.com/office/officeart/2008/layout/HorizontalMultiLevelHierarchy"/>
    <dgm:cxn modelId="{20403B59-847E-0547-9E10-0FE698BFE301}" type="presOf" srcId="{15CE23D2-EC64-6A47-A61D-A55058871FE2}" destId="{B00D5885-C51B-B74B-A3F0-7B51FDC27C27}" srcOrd="0" destOrd="0" presId="urn:microsoft.com/office/officeart/2008/layout/HorizontalMultiLevelHierarchy"/>
    <dgm:cxn modelId="{6B51CD5A-F137-E347-AE73-08AB37869D9F}" type="presOf" srcId="{D3F0BE52-B73B-7548-8B35-477620DB42AF}" destId="{99182834-5566-4A4C-A364-B93C69C15D9E}" srcOrd="1" destOrd="0" presId="urn:microsoft.com/office/officeart/2008/layout/HorizontalMultiLevelHierarchy"/>
    <dgm:cxn modelId="{F53A6F61-B00B-1947-BA14-A23626AFA744}" srcId="{983BBCDF-A559-A544-BE80-FD89D345F090}" destId="{57A9B633-BB95-EF45-8B55-D6B7E6A7BE91}" srcOrd="1" destOrd="0" parTransId="{D3F0BE52-B73B-7548-8B35-477620DB42AF}" sibTransId="{D5E1FBD1-EEBD-EC43-87A1-6C5C8FFC2DCB}"/>
    <dgm:cxn modelId="{0AA9F171-A805-9A4F-A252-70FA4D21FA8C}" type="presOf" srcId="{98DA97A2-2ABB-B248-A33A-216601154238}" destId="{00739AEA-40D6-F846-BE81-34FA0D1E5DB1}" srcOrd="1" destOrd="0" presId="urn:microsoft.com/office/officeart/2008/layout/HorizontalMultiLevelHierarchy"/>
    <dgm:cxn modelId="{F06BE076-50FB-D342-8CA1-36E18A87FD85}" type="presOf" srcId="{983BBCDF-A559-A544-BE80-FD89D345F090}" destId="{8C35AB9E-A533-B44D-8873-D796EDF8B6A2}" srcOrd="0" destOrd="0" presId="urn:microsoft.com/office/officeart/2008/layout/HorizontalMultiLevelHierarchy"/>
    <dgm:cxn modelId="{AA19FD76-F6B5-5444-9DE7-692CD93285DE}" type="presOf" srcId="{FDE57AED-AD28-BA46-BCC0-5E8A419359DE}" destId="{609AC2D0-9216-8743-A029-736E66C2675B}" srcOrd="0" destOrd="0" presId="urn:microsoft.com/office/officeart/2008/layout/HorizontalMultiLevelHierarchy"/>
    <dgm:cxn modelId="{0DB2F3E1-3C76-9242-92E1-2B726BDE8A6C}" type="presOf" srcId="{D3F0BE52-B73B-7548-8B35-477620DB42AF}" destId="{D1D20764-8E6A-BF49-8BF9-7BF2F016FE5C}" srcOrd="0" destOrd="0" presId="urn:microsoft.com/office/officeart/2008/layout/HorizontalMultiLevelHierarchy"/>
    <dgm:cxn modelId="{4E0BD596-03C1-E444-ABB9-366929A34271}" type="presParOf" srcId="{B00D5885-C51B-B74B-A3F0-7B51FDC27C27}" destId="{38E4DCC5-8CF0-9B40-A539-020B8FBCE6A1}" srcOrd="0" destOrd="0" presId="urn:microsoft.com/office/officeart/2008/layout/HorizontalMultiLevelHierarchy"/>
    <dgm:cxn modelId="{3C673CB5-1892-9A43-ABE8-B583972C092B}" type="presParOf" srcId="{38E4DCC5-8CF0-9B40-A539-020B8FBCE6A1}" destId="{8C35AB9E-A533-B44D-8873-D796EDF8B6A2}" srcOrd="0" destOrd="0" presId="urn:microsoft.com/office/officeart/2008/layout/HorizontalMultiLevelHierarchy"/>
    <dgm:cxn modelId="{F47840AC-A12A-A44F-AB68-C41C93654D8A}" type="presParOf" srcId="{38E4DCC5-8CF0-9B40-A539-020B8FBCE6A1}" destId="{BCDC08DA-259F-C342-8F75-BB89F3388865}" srcOrd="1" destOrd="0" presId="urn:microsoft.com/office/officeart/2008/layout/HorizontalMultiLevelHierarchy"/>
    <dgm:cxn modelId="{EF220AA0-6A55-D24A-A72A-21335CDD8EA3}" type="presParOf" srcId="{BCDC08DA-259F-C342-8F75-BB89F3388865}" destId="{C33730E4-73EC-994A-9F54-31CD8698CD95}" srcOrd="0" destOrd="0" presId="urn:microsoft.com/office/officeart/2008/layout/HorizontalMultiLevelHierarchy"/>
    <dgm:cxn modelId="{C0485359-C36A-8545-A7AE-6C017AE48EB6}" type="presParOf" srcId="{C33730E4-73EC-994A-9F54-31CD8698CD95}" destId="{00739AEA-40D6-F846-BE81-34FA0D1E5DB1}" srcOrd="0" destOrd="0" presId="urn:microsoft.com/office/officeart/2008/layout/HorizontalMultiLevelHierarchy"/>
    <dgm:cxn modelId="{304D88B5-6C66-3349-BBF2-31C3FDD8708F}" type="presParOf" srcId="{BCDC08DA-259F-C342-8F75-BB89F3388865}" destId="{98C3E5F8-9E89-1442-ADF8-5ABD708DD57E}" srcOrd="1" destOrd="0" presId="urn:microsoft.com/office/officeart/2008/layout/HorizontalMultiLevelHierarchy"/>
    <dgm:cxn modelId="{6B812DE1-1C0B-7A4C-894B-3CFF585F02DD}" type="presParOf" srcId="{98C3E5F8-9E89-1442-ADF8-5ABD708DD57E}" destId="{609AC2D0-9216-8743-A029-736E66C2675B}" srcOrd="0" destOrd="0" presId="urn:microsoft.com/office/officeart/2008/layout/HorizontalMultiLevelHierarchy"/>
    <dgm:cxn modelId="{379B5234-7749-3E44-9989-238F5A1DDDEF}" type="presParOf" srcId="{98C3E5F8-9E89-1442-ADF8-5ABD708DD57E}" destId="{4A69842D-937A-1949-B01E-C2101420F883}" srcOrd="1" destOrd="0" presId="urn:microsoft.com/office/officeart/2008/layout/HorizontalMultiLevelHierarchy"/>
    <dgm:cxn modelId="{9A311BED-F2A8-2B4C-A4A6-6A5634F08EA0}" type="presParOf" srcId="{BCDC08DA-259F-C342-8F75-BB89F3388865}" destId="{D1D20764-8E6A-BF49-8BF9-7BF2F016FE5C}" srcOrd="2" destOrd="0" presId="urn:microsoft.com/office/officeart/2008/layout/HorizontalMultiLevelHierarchy"/>
    <dgm:cxn modelId="{4FCECDC4-C2F7-F647-B937-0D3639CB2C4B}" type="presParOf" srcId="{D1D20764-8E6A-BF49-8BF9-7BF2F016FE5C}" destId="{99182834-5566-4A4C-A364-B93C69C15D9E}" srcOrd="0" destOrd="0" presId="urn:microsoft.com/office/officeart/2008/layout/HorizontalMultiLevelHierarchy"/>
    <dgm:cxn modelId="{CFBBFD4C-36C0-4A45-BF00-2DA7754C76A4}" type="presParOf" srcId="{BCDC08DA-259F-C342-8F75-BB89F3388865}" destId="{749A0314-34AA-294B-B732-C5D4065BDC6A}" srcOrd="3" destOrd="0" presId="urn:microsoft.com/office/officeart/2008/layout/HorizontalMultiLevelHierarchy"/>
    <dgm:cxn modelId="{D1867C22-978E-EE40-B36F-70C672010B8F}" type="presParOf" srcId="{749A0314-34AA-294B-B732-C5D4065BDC6A}" destId="{D08BF06F-7E6D-3F44-B524-FA0E2BEED8E3}" srcOrd="0" destOrd="0" presId="urn:microsoft.com/office/officeart/2008/layout/HorizontalMultiLevelHierarchy"/>
    <dgm:cxn modelId="{C6CE4819-3CCB-DC46-99D1-19CB33EDE4FD}" type="presParOf" srcId="{749A0314-34AA-294B-B732-C5D4065BDC6A}" destId="{B8B9B3F4-5E73-AA40-B0DC-1A91CF69ED1C}" srcOrd="1" destOrd="0" presId="urn:microsoft.com/office/officeart/2008/layout/HorizontalMultiLevelHierarchy"/>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221E7E-1003-8042-B967-24FF48CC83DD}">
      <dsp:nvSpPr>
        <dsp:cNvPr id="0" name=""/>
        <dsp:cNvSpPr/>
      </dsp:nvSpPr>
      <dsp:spPr>
        <a:xfrm>
          <a:off x="1228505" y="1485900"/>
          <a:ext cx="370405" cy="1058703"/>
        </a:xfrm>
        <a:custGeom>
          <a:avLst/>
          <a:gdLst/>
          <a:ahLst/>
          <a:cxnLst/>
          <a:rect l="0" t="0" r="0" b="0"/>
          <a:pathLst>
            <a:path>
              <a:moveTo>
                <a:pt x="0" y="0"/>
              </a:moveTo>
              <a:lnTo>
                <a:pt x="185202" y="0"/>
              </a:lnTo>
              <a:lnTo>
                <a:pt x="185202" y="1058703"/>
              </a:lnTo>
              <a:lnTo>
                <a:pt x="370405" y="105870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1385667" y="1987211"/>
        <a:ext cx="56081" cy="56081"/>
      </dsp:txXfrm>
    </dsp:sp>
    <dsp:sp modelId="{C7FA966B-A832-A44C-90A8-37C7B2A04307}">
      <dsp:nvSpPr>
        <dsp:cNvPr id="0" name=""/>
        <dsp:cNvSpPr/>
      </dsp:nvSpPr>
      <dsp:spPr>
        <a:xfrm>
          <a:off x="1228505" y="1485900"/>
          <a:ext cx="370405" cy="352901"/>
        </a:xfrm>
        <a:custGeom>
          <a:avLst/>
          <a:gdLst/>
          <a:ahLst/>
          <a:cxnLst/>
          <a:rect l="0" t="0" r="0" b="0"/>
          <a:pathLst>
            <a:path>
              <a:moveTo>
                <a:pt x="0" y="0"/>
              </a:moveTo>
              <a:lnTo>
                <a:pt x="185202" y="0"/>
              </a:lnTo>
              <a:lnTo>
                <a:pt x="185202" y="352901"/>
              </a:lnTo>
              <a:lnTo>
                <a:pt x="370405" y="352901"/>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1400918" y="1649560"/>
        <a:ext cx="25580" cy="25580"/>
      </dsp:txXfrm>
    </dsp:sp>
    <dsp:sp modelId="{65F3771C-D7B5-EA4E-99FF-848EB20D2A6E}">
      <dsp:nvSpPr>
        <dsp:cNvPr id="0" name=""/>
        <dsp:cNvSpPr/>
      </dsp:nvSpPr>
      <dsp:spPr>
        <a:xfrm>
          <a:off x="1228505" y="1132998"/>
          <a:ext cx="370405" cy="352901"/>
        </a:xfrm>
        <a:custGeom>
          <a:avLst/>
          <a:gdLst/>
          <a:ahLst/>
          <a:cxnLst/>
          <a:rect l="0" t="0" r="0" b="0"/>
          <a:pathLst>
            <a:path>
              <a:moveTo>
                <a:pt x="0" y="352901"/>
              </a:moveTo>
              <a:lnTo>
                <a:pt x="185202" y="352901"/>
              </a:lnTo>
              <a:lnTo>
                <a:pt x="185202" y="0"/>
              </a:lnTo>
              <a:lnTo>
                <a:pt x="370405" y="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1400918" y="1296659"/>
        <a:ext cx="25580" cy="25580"/>
      </dsp:txXfrm>
    </dsp:sp>
    <dsp:sp modelId="{3EAE8D9E-0CE1-044A-BAC8-9378664E3FA6}">
      <dsp:nvSpPr>
        <dsp:cNvPr id="0" name=""/>
        <dsp:cNvSpPr/>
      </dsp:nvSpPr>
      <dsp:spPr>
        <a:xfrm>
          <a:off x="1228505" y="427196"/>
          <a:ext cx="370405" cy="1058703"/>
        </a:xfrm>
        <a:custGeom>
          <a:avLst/>
          <a:gdLst/>
          <a:ahLst/>
          <a:cxnLst/>
          <a:rect l="0" t="0" r="0" b="0"/>
          <a:pathLst>
            <a:path>
              <a:moveTo>
                <a:pt x="0" y="1058703"/>
              </a:moveTo>
              <a:lnTo>
                <a:pt x="185202" y="1058703"/>
              </a:lnTo>
              <a:lnTo>
                <a:pt x="185202" y="0"/>
              </a:lnTo>
              <a:lnTo>
                <a:pt x="370405" y="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1385667" y="928507"/>
        <a:ext cx="56081" cy="56081"/>
      </dsp:txXfrm>
    </dsp:sp>
    <dsp:sp modelId="{64E7C64E-0ED8-7240-88DA-BF50A4B56620}">
      <dsp:nvSpPr>
        <dsp:cNvPr id="0" name=""/>
        <dsp:cNvSpPr/>
      </dsp:nvSpPr>
      <dsp:spPr>
        <a:xfrm rot="16200000">
          <a:off x="-539715" y="1203579"/>
          <a:ext cx="2971800" cy="56464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3495" tIns="23495" rIns="23495" bIns="23495" numCol="1" spcCol="1270" anchor="ctr" anchorCtr="0">
          <a:noAutofit/>
        </a:bodyPr>
        <a:lstStyle/>
        <a:p>
          <a:pPr marL="0" lvl="0" indent="0" algn="ctr" defTabSz="1644650">
            <a:lnSpc>
              <a:spcPct val="90000"/>
            </a:lnSpc>
            <a:spcBef>
              <a:spcPct val="0"/>
            </a:spcBef>
            <a:spcAft>
              <a:spcPct val="35000"/>
            </a:spcAft>
            <a:buNone/>
          </a:pPr>
          <a:r>
            <a:rPr lang="en-GB" sz="3700" kern="1200" dirty="0" err="1"/>
            <a:t>Tipuri</a:t>
          </a:r>
          <a:r>
            <a:rPr lang="en-GB" sz="3700" kern="1200" dirty="0"/>
            <a:t> de RAM</a:t>
          </a:r>
        </a:p>
      </dsp:txBody>
      <dsp:txXfrm>
        <a:off x="-539715" y="1203579"/>
        <a:ext cx="2971800" cy="564642"/>
      </dsp:txXfrm>
    </dsp:sp>
    <dsp:sp modelId="{F3CD6F1E-FD92-0D47-96DF-EE048F73B87E}">
      <dsp:nvSpPr>
        <dsp:cNvPr id="0" name=""/>
        <dsp:cNvSpPr/>
      </dsp:nvSpPr>
      <dsp:spPr>
        <a:xfrm>
          <a:off x="1598910" y="144875"/>
          <a:ext cx="1852025" cy="56464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3495" tIns="23495" rIns="23495" bIns="23495" numCol="1" spcCol="1270" anchor="ctr" anchorCtr="0">
          <a:noAutofit/>
        </a:bodyPr>
        <a:lstStyle/>
        <a:p>
          <a:pPr marL="0" lvl="0" indent="0" algn="ctr" defTabSz="1644650">
            <a:lnSpc>
              <a:spcPct val="90000"/>
            </a:lnSpc>
            <a:spcBef>
              <a:spcPct val="0"/>
            </a:spcBef>
            <a:spcAft>
              <a:spcPct val="35000"/>
            </a:spcAft>
            <a:buNone/>
          </a:pPr>
          <a:r>
            <a:rPr lang="en-GB" sz="3700" kern="1200" dirty="0"/>
            <a:t>DDR 2</a:t>
          </a:r>
        </a:p>
      </dsp:txBody>
      <dsp:txXfrm>
        <a:off x="1598910" y="144875"/>
        <a:ext cx="1852025" cy="564642"/>
      </dsp:txXfrm>
    </dsp:sp>
    <dsp:sp modelId="{B1AFB461-E5F1-A648-9196-A84EEB3A4889}">
      <dsp:nvSpPr>
        <dsp:cNvPr id="0" name=""/>
        <dsp:cNvSpPr/>
      </dsp:nvSpPr>
      <dsp:spPr>
        <a:xfrm>
          <a:off x="1598910" y="850677"/>
          <a:ext cx="1852025" cy="56464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3495" tIns="23495" rIns="23495" bIns="23495" numCol="1" spcCol="1270" anchor="ctr" anchorCtr="0">
          <a:noAutofit/>
        </a:bodyPr>
        <a:lstStyle/>
        <a:p>
          <a:pPr marL="0" lvl="0" indent="0" algn="ctr" defTabSz="1644650">
            <a:lnSpc>
              <a:spcPct val="90000"/>
            </a:lnSpc>
            <a:spcBef>
              <a:spcPct val="0"/>
            </a:spcBef>
            <a:spcAft>
              <a:spcPct val="35000"/>
            </a:spcAft>
            <a:buNone/>
          </a:pPr>
          <a:r>
            <a:rPr lang="en-GB" sz="3700" kern="1200" dirty="0"/>
            <a:t>DDR 3</a:t>
          </a:r>
        </a:p>
      </dsp:txBody>
      <dsp:txXfrm>
        <a:off x="1598910" y="850677"/>
        <a:ext cx="1852025" cy="564642"/>
      </dsp:txXfrm>
    </dsp:sp>
    <dsp:sp modelId="{C5C2E469-305C-0A43-A4AD-843E850B7D29}">
      <dsp:nvSpPr>
        <dsp:cNvPr id="0" name=""/>
        <dsp:cNvSpPr/>
      </dsp:nvSpPr>
      <dsp:spPr>
        <a:xfrm>
          <a:off x="1598910" y="1556480"/>
          <a:ext cx="1852025" cy="56464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3495" tIns="23495" rIns="23495" bIns="23495" numCol="1" spcCol="1270" anchor="ctr" anchorCtr="0">
          <a:noAutofit/>
        </a:bodyPr>
        <a:lstStyle/>
        <a:p>
          <a:pPr marL="0" lvl="0" indent="0" algn="ctr" defTabSz="1644650">
            <a:lnSpc>
              <a:spcPct val="90000"/>
            </a:lnSpc>
            <a:spcBef>
              <a:spcPct val="0"/>
            </a:spcBef>
            <a:spcAft>
              <a:spcPct val="35000"/>
            </a:spcAft>
            <a:buNone/>
          </a:pPr>
          <a:r>
            <a:rPr lang="en-GB" sz="3700" kern="1200" dirty="0"/>
            <a:t>DDR 4</a:t>
          </a:r>
        </a:p>
      </dsp:txBody>
      <dsp:txXfrm>
        <a:off x="1598910" y="1556480"/>
        <a:ext cx="1852025" cy="564642"/>
      </dsp:txXfrm>
    </dsp:sp>
    <dsp:sp modelId="{BF2BC720-2B5B-CE4A-9860-847BB1490BFF}">
      <dsp:nvSpPr>
        <dsp:cNvPr id="0" name=""/>
        <dsp:cNvSpPr/>
      </dsp:nvSpPr>
      <dsp:spPr>
        <a:xfrm>
          <a:off x="1598910" y="2262282"/>
          <a:ext cx="1852025" cy="56464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3495" tIns="23495" rIns="23495" bIns="23495" numCol="1" spcCol="1270" anchor="ctr" anchorCtr="0">
          <a:noAutofit/>
        </a:bodyPr>
        <a:lstStyle/>
        <a:p>
          <a:pPr marL="0" lvl="0" indent="0" algn="ctr" defTabSz="1644650">
            <a:lnSpc>
              <a:spcPct val="90000"/>
            </a:lnSpc>
            <a:spcBef>
              <a:spcPct val="0"/>
            </a:spcBef>
            <a:spcAft>
              <a:spcPct val="35000"/>
            </a:spcAft>
            <a:buNone/>
          </a:pPr>
          <a:r>
            <a:rPr lang="en-GB" sz="3700" kern="1200" dirty="0"/>
            <a:t>DDR 5</a:t>
          </a:r>
        </a:p>
      </dsp:txBody>
      <dsp:txXfrm>
        <a:off x="1598910" y="2262282"/>
        <a:ext cx="1852025" cy="56464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D20764-8E6A-BF49-8BF9-7BF2F016FE5C}">
      <dsp:nvSpPr>
        <dsp:cNvPr id="0" name=""/>
        <dsp:cNvSpPr/>
      </dsp:nvSpPr>
      <dsp:spPr>
        <a:xfrm>
          <a:off x="2040261" y="1943100"/>
          <a:ext cx="484375" cy="461486"/>
        </a:xfrm>
        <a:custGeom>
          <a:avLst/>
          <a:gdLst/>
          <a:ahLst/>
          <a:cxnLst/>
          <a:rect l="0" t="0" r="0" b="0"/>
          <a:pathLst>
            <a:path>
              <a:moveTo>
                <a:pt x="0" y="0"/>
              </a:moveTo>
              <a:lnTo>
                <a:pt x="242187" y="0"/>
              </a:lnTo>
              <a:lnTo>
                <a:pt x="242187" y="461486"/>
              </a:lnTo>
              <a:lnTo>
                <a:pt x="484375" y="461486"/>
              </a:lnTo>
            </a:path>
          </a:pathLst>
        </a:cu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2265723" y="2157117"/>
        <a:ext cx="33451" cy="33451"/>
      </dsp:txXfrm>
    </dsp:sp>
    <dsp:sp modelId="{C33730E4-73EC-994A-9F54-31CD8698CD95}">
      <dsp:nvSpPr>
        <dsp:cNvPr id="0" name=""/>
        <dsp:cNvSpPr/>
      </dsp:nvSpPr>
      <dsp:spPr>
        <a:xfrm>
          <a:off x="2040261" y="1481613"/>
          <a:ext cx="484375" cy="461486"/>
        </a:xfrm>
        <a:custGeom>
          <a:avLst/>
          <a:gdLst/>
          <a:ahLst/>
          <a:cxnLst/>
          <a:rect l="0" t="0" r="0" b="0"/>
          <a:pathLst>
            <a:path>
              <a:moveTo>
                <a:pt x="0" y="461486"/>
              </a:moveTo>
              <a:lnTo>
                <a:pt x="242187" y="461486"/>
              </a:lnTo>
              <a:lnTo>
                <a:pt x="242187" y="0"/>
              </a:lnTo>
              <a:lnTo>
                <a:pt x="484375" y="0"/>
              </a:lnTo>
            </a:path>
          </a:pathLst>
        </a:cu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2265723" y="1695631"/>
        <a:ext cx="33451" cy="33451"/>
      </dsp:txXfrm>
    </dsp:sp>
    <dsp:sp modelId="{8C35AB9E-A533-B44D-8873-D796EDF8B6A2}">
      <dsp:nvSpPr>
        <dsp:cNvPr id="0" name=""/>
        <dsp:cNvSpPr/>
      </dsp:nvSpPr>
      <dsp:spPr>
        <a:xfrm rot="16200000">
          <a:off x="-272027" y="1573911"/>
          <a:ext cx="3886200" cy="738378"/>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1866900">
            <a:lnSpc>
              <a:spcPct val="90000"/>
            </a:lnSpc>
            <a:spcBef>
              <a:spcPct val="0"/>
            </a:spcBef>
            <a:spcAft>
              <a:spcPct val="35000"/>
            </a:spcAft>
            <a:buNone/>
          </a:pPr>
          <a:r>
            <a:rPr lang="en-GB" sz="4200" kern="1200" dirty="0" err="1"/>
            <a:t>Tipuri</a:t>
          </a:r>
          <a:r>
            <a:rPr lang="en-GB" sz="4200" kern="1200" dirty="0"/>
            <a:t> de </a:t>
          </a:r>
          <a:r>
            <a:rPr lang="en-GB" sz="4200" kern="1200" dirty="0" err="1"/>
            <a:t>Stocare</a:t>
          </a:r>
          <a:endParaRPr lang="en-GB" sz="4200" kern="1200" dirty="0"/>
        </a:p>
      </dsp:txBody>
      <dsp:txXfrm>
        <a:off x="-272027" y="1573911"/>
        <a:ext cx="3886200" cy="738378"/>
      </dsp:txXfrm>
    </dsp:sp>
    <dsp:sp modelId="{609AC2D0-9216-8743-A029-736E66C2675B}">
      <dsp:nvSpPr>
        <dsp:cNvPr id="0" name=""/>
        <dsp:cNvSpPr/>
      </dsp:nvSpPr>
      <dsp:spPr>
        <a:xfrm>
          <a:off x="2524637" y="1112424"/>
          <a:ext cx="2421879" cy="738378"/>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1866900">
            <a:lnSpc>
              <a:spcPct val="90000"/>
            </a:lnSpc>
            <a:spcBef>
              <a:spcPct val="0"/>
            </a:spcBef>
            <a:spcAft>
              <a:spcPct val="35000"/>
            </a:spcAft>
            <a:buNone/>
          </a:pPr>
          <a:r>
            <a:rPr lang="en-GB" sz="4200" kern="1200" dirty="0"/>
            <a:t>HDD</a:t>
          </a:r>
        </a:p>
      </dsp:txBody>
      <dsp:txXfrm>
        <a:off x="2524637" y="1112424"/>
        <a:ext cx="2421879" cy="738378"/>
      </dsp:txXfrm>
    </dsp:sp>
    <dsp:sp modelId="{D08BF06F-7E6D-3F44-B524-FA0E2BEED8E3}">
      <dsp:nvSpPr>
        <dsp:cNvPr id="0" name=""/>
        <dsp:cNvSpPr/>
      </dsp:nvSpPr>
      <dsp:spPr>
        <a:xfrm>
          <a:off x="2524637" y="2035397"/>
          <a:ext cx="2421879" cy="738378"/>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1866900">
            <a:lnSpc>
              <a:spcPct val="90000"/>
            </a:lnSpc>
            <a:spcBef>
              <a:spcPct val="0"/>
            </a:spcBef>
            <a:spcAft>
              <a:spcPct val="35000"/>
            </a:spcAft>
            <a:buNone/>
          </a:pPr>
          <a:r>
            <a:rPr lang="en-GB" sz="4200" kern="1200" dirty="0"/>
            <a:t>SSD</a:t>
          </a:r>
        </a:p>
      </dsp:txBody>
      <dsp:txXfrm>
        <a:off x="2524637" y="2035397"/>
        <a:ext cx="2421879" cy="738378"/>
      </dsp:txXfrm>
    </dsp:sp>
  </dsp:spTree>
</dsp:drawing>
</file>

<file path=ppt/diagrams/layout1.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62B48F5-BACC-47D6-A0F7-82FBF9C6BC85}" type="datetimeFigureOut">
              <a:rPr lang="en-US"/>
              <a:t>1/26/25</a:t>
            </a:fld>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5ACAF8E-318A-4EFE-8633-D9E72ABCE0ED}" type="slidenum">
              <a:rPr/>
              <a:t>‹#›</a:t>
            </a:fld>
            <a:endParaRPr/>
          </a:p>
        </p:txBody>
      </p:sp>
    </p:spTree>
    <p:extLst>
      <p:ext uri="{BB962C8B-B14F-4D97-AF65-F5344CB8AC3E}">
        <p14:creationId xmlns:p14="http://schemas.microsoft.com/office/powerpoint/2010/main" val="24065597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CB1CD00-5424-4675-AB18-2C419B060449}" type="datetimeFigureOut">
              <a:rPr lang="en-US"/>
              <a:t>1/26/25</a:t>
            </a:fld>
            <a:endParaRP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EE2CF44-2B13-41B4-A334-1CDF534EEBBF}" type="slidenum">
              <a:rPr/>
              <a:t>‹#›</a:t>
            </a:fld>
            <a:endParaRPr/>
          </a:p>
        </p:txBody>
      </p:sp>
    </p:spTree>
    <p:extLst>
      <p:ext uri="{BB962C8B-B14F-4D97-AF65-F5344CB8AC3E}">
        <p14:creationId xmlns:p14="http://schemas.microsoft.com/office/powerpoint/2010/main" val="4453856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Rectangle 7"/>
          <p:cNvSpPr/>
          <p:nvPr userDrawn="1"/>
        </p:nvSpPr>
        <p:spPr bwMode="gray">
          <a:xfrm>
            <a:off x="0" y="2825016"/>
            <a:ext cx="12188952" cy="3180930"/>
          </a:xfrm>
          <a:prstGeom prst="rect">
            <a:avLst/>
          </a:prstGeom>
          <a:solidFill>
            <a:schemeClr val="bg1">
              <a:lumMod val="85000"/>
              <a:lumOff val="15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userDrawn="1"/>
        </p:nvSpPr>
        <p:spPr bwMode="black">
          <a:xfrm>
            <a:off x="0" y="3075709"/>
            <a:ext cx="12188952" cy="26392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bwMode="white">
          <a:xfrm>
            <a:off x="1066800" y="3165763"/>
            <a:ext cx="10058400" cy="1711037"/>
          </a:xfrm>
        </p:spPr>
        <p:txBody>
          <a:bodyPr anchor="b">
            <a:normAutofit/>
          </a:bodyPr>
          <a:lstStyle>
            <a:lvl1pPr algn="l">
              <a:lnSpc>
                <a:spcPct val="80000"/>
              </a:lnSpc>
              <a:defRPr sz="5400">
                <a:solidFill>
                  <a:schemeClr val="tx1"/>
                </a:solidFill>
              </a:defRPr>
            </a:lvl1pPr>
          </a:lstStyle>
          <a:p>
            <a:r>
              <a:rPr lang="en-US"/>
              <a:t>Click to edit Master title style</a:t>
            </a:r>
            <a:endParaRPr lang="en-US" dirty="0"/>
          </a:p>
        </p:txBody>
      </p:sp>
      <p:sp>
        <p:nvSpPr>
          <p:cNvPr id="3" name="Subtitle 2"/>
          <p:cNvSpPr>
            <a:spLocks noGrp="1"/>
          </p:cNvSpPr>
          <p:nvPr>
            <p:ph type="subTitle" idx="1"/>
          </p:nvPr>
        </p:nvSpPr>
        <p:spPr bwMode="white">
          <a:xfrm>
            <a:off x="1066800" y="4953000"/>
            <a:ext cx="10058400" cy="685800"/>
          </a:xfrm>
        </p:spPr>
        <p:txBody>
          <a:bodyPr>
            <a:normAutofit/>
          </a:bodyPr>
          <a:lstStyle>
            <a:lvl1pPr marL="0" indent="0" algn="l">
              <a:spcBef>
                <a:spcPts val="0"/>
              </a:spcBef>
              <a:buNone/>
              <a:defRPr sz="2000">
                <a:solidFill>
                  <a:schemeClr val="accent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7988627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5pP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US" dirty="0"/>
          </a:p>
        </p:txBody>
      </p:sp>
      <p:sp>
        <p:nvSpPr>
          <p:cNvPr id="4" name="Date Placeholder 3"/>
          <p:cNvSpPr>
            <a:spLocks noGrp="1"/>
          </p:cNvSpPr>
          <p:nvPr>
            <p:ph type="dt" sz="half" idx="10"/>
          </p:nvPr>
        </p:nvSpPr>
        <p:spPr/>
        <p:txBody>
          <a:bodyPr/>
          <a:lstStyle/>
          <a:p>
            <a:fld id="{37CC0096-1860-4642-9CD2-0079EA5E7CD1}" type="datetimeFigureOut">
              <a:rPr lang="en-US" smtClean="0"/>
              <a:t>1/26/25</a:t>
            </a:fld>
            <a:endParaRPr lang="en-US"/>
          </a:p>
        </p:txBody>
      </p:sp>
      <p:sp>
        <p:nvSpPr>
          <p:cNvPr id="6" name="Slide Number Placeholder 5"/>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31124441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524000" y="1828800"/>
            <a:ext cx="9144000" cy="2743200"/>
          </a:xfrm>
        </p:spPr>
        <p:txBody>
          <a:bodyPr anchor="b">
            <a:normAutofit/>
          </a:bodyPr>
          <a:lstStyle>
            <a:lvl1pPr>
              <a:defRPr sz="5400">
                <a:solidFill>
                  <a:schemeClr val="tx1"/>
                </a:solidFill>
              </a:defRPr>
            </a:lvl1pPr>
          </a:lstStyle>
          <a:p>
            <a:r>
              <a:rPr lang="en-US"/>
              <a:t>Click to edit Master title style</a:t>
            </a:r>
          </a:p>
        </p:txBody>
      </p:sp>
      <p:sp>
        <p:nvSpPr>
          <p:cNvPr id="3" name="Text Placeholder 2"/>
          <p:cNvSpPr>
            <a:spLocks noGrp="1"/>
          </p:cNvSpPr>
          <p:nvPr>
            <p:ph type="body" idx="1"/>
          </p:nvPr>
        </p:nvSpPr>
        <p:spPr>
          <a:xfrm>
            <a:off x="1524000" y="4589463"/>
            <a:ext cx="9144000" cy="1506537"/>
          </a:xfrm>
        </p:spPr>
        <p:txBody>
          <a:bodyPr>
            <a:normAutofit/>
          </a:bodyPr>
          <a:lstStyle>
            <a:lvl1pPr marL="0" indent="0">
              <a:spcBef>
                <a:spcPts val="0"/>
              </a:spcBef>
              <a:buNone/>
              <a:defRPr sz="2000">
                <a:solidFill>
                  <a:schemeClr val="accent1"/>
                </a:solidFill>
                <a:latin typeface="+mj-lt"/>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Edit Master text styles</a:t>
            </a:r>
          </a:p>
        </p:txBody>
      </p:sp>
    </p:spTree>
    <p:extLst>
      <p:ext uri="{BB962C8B-B14F-4D97-AF65-F5344CB8AC3E}">
        <p14:creationId xmlns:p14="http://schemas.microsoft.com/office/powerpoint/2010/main" val="35067780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524000" y="1825625"/>
            <a:ext cx="4343400" cy="4270375"/>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24600" y="1825625"/>
            <a:ext cx="4343400" cy="4270375"/>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p:cNvSpPr>
            <a:spLocks noGrp="1"/>
          </p:cNvSpPr>
          <p:nvPr>
            <p:ph type="ftr" sz="quarter" idx="11"/>
          </p:nvPr>
        </p:nvSpPr>
        <p:spPr/>
        <p:txBody>
          <a:bodyPr/>
          <a:lstStyle/>
          <a:p>
            <a:endParaRPr lang="en-US"/>
          </a:p>
        </p:txBody>
      </p:sp>
      <p:sp>
        <p:nvSpPr>
          <p:cNvPr id="5" name="Date Placeholder 4"/>
          <p:cNvSpPr>
            <a:spLocks noGrp="1"/>
          </p:cNvSpPr>
          <p:nvPr>
            <p:ph type="dt" sz="half" idx="10"/>
          </p:nvPr>
        </p:nvSpPr>
        <p:spPr/>
        <p:txBody>
          <a:bodyPr/>
          <a:lstStyle/>
          <a:p>
            <a:fld id="{37CC0096-1860-4642-9CD2-0079EA5E7CD1}" type="datetimeFigureOut">
              <a:rPr lang="en-US" smtClean="0"/>
              <a:t>1/26/25</a:t>
            </a:fld>
            <a:endParaRPr lang="en-US"/>
          </a:p>
        </p:txBody>
      </p:sp>
      <p:sp>
        <p:nvSpPr>
          <p:cNvPr id="7" name="Slide Number Placeholder 6"/>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4044567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1527048" y="1828800"/>
            <a:ext cx="4343400" cy="685800"/>
          </a:xfrm>
        </p:spPr>
        <p:txBody>
          <a:bodyPr anchor="ctr">
            <a:normAutofit/>
          </a:bodyPr>
          <a:lstStyle>
            <a:lvl1pPr marL="0" indent="0">
              <a:spcBef>
                <a:spcPts val="0"/>
              </a:spcBef>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527048" y="2514600"/>
            <a:ext cx="4343400" cy="3581401"/>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27648" y="1828800"/>
            <a:ext cx="4343400" cy="685800"/>
          </a:xfrm>
        </p:spPr>
        <p:txBody>
          <a:bodyPr anchor="ctr">
            <a:normAutofit/>
          </a:bodyPr>
          <a:lstStyle>
            <a:lvl1pPr marL="0" indent="0">
              <a:spcBef>
                <a:spcPts val="0"/>
              </a:spcBef>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327648" y="2514600"/>
            <a:ext cx="4343400" cy="3581401"/>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p:cNvSpPr>
            <a:spLocks noGrp="1"/>
          </p:cNvSpPr>
          <p:nvPr>
            <p:ph type="ftr" sz="quarter" idx="11"/>
          </p:nvPr>
        </p:nvSpPr>
        <p:spPr/>
        <p:txBody>
          <a:bodyPr/>
          <a:lstStyle/>
          <a:p>
            <a:endParaRPr lang="en-US"/>
          </a:p>
        </p:txBody>
      </p:sp>
      <p:sp>
        <p:nvSpPr>
          <p:cNvPr id="7" name="Date Placeholder 6"/>
          <p:cNvSpPr>
            <a:spLocks noGrp="1"/>
          </p:cNvSpPr>
          <p:nvPr>
            <p:ph type="dt" sz="half" idx="10"/>
          </p:nvPr>
        </p:nvSpPr>
        <p:spPr/>
        <p:txBody>
          <a:bodyPr/>
          <a:lstStyle/>
          <a:p>
            <a:fld id="{37CC0096-1860-4642-9CD2-0079EA5E7CD1}" type="datetimeFigureOut">
              <a:rPr lang="en-US" smtClean="0"/>
              <a:t>1/26/25</a:t>
            </a:fld>
            <a:endParaRPr lang="en-US"/>
          </a:p>
        </p:txBody>
      </p:sp>
      <p:sp>
        <p:nvSpPr>
          <p:cNvPr id="9" name="Slide Number Placeholder 8"/>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33979065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endParaRPr lang="en-US"/>
          </a:p>
        </p:txBody>
      </p:sp>
      <p:sp>
        <p:nvSpPr>
          <p:cNvPr id="3" name="Date Placeholder 2"/>
          <p:cNvSpPr>
            <a:spLocks noGrp="1"/>
          </p:cNvSpPr>
          <p:nvPr>
            <p:ph type="dt" sz="half" idx="10"/>
          </p:nvPr>
        </p:nvSpPr>
        <p:spPr/>
        <p:txBody>
          <a:bodyPr/>
          <a:lstStyle/>
          <a:p>
            <a:fld id="{37CC0096-1860-4642-9CD2-0079EA5E7CD1}" type="datetimeFigureOut">
              <a:rPr lang="en-US" smtClean="0"/>
              <a:t>1/26/25</a:t>
            </a:fld>
            <a:endParaRPr lang="en-US"/>
          </a:p>
        </p:txBody>
      </p:sp>
      <p:sp>
        <p:nvSpPr>
          <p:cNvPr id="5" name="Slide Number Placeholder 4"/>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32389767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a:p>
        </p:txBody>
      </p:sp>
      <p:sp>
        <p:nvSpPr>
          <p:cNvPr id="2" name="Date Placeholder 1"/>
          <p:cNvSpPr>
            <a:spLocks noGrp="1"/>
          </p:cNvSpPr>
          <p:nvPr>
            <p:ph type="dt" sz="half" idx="10"/>
          </p:nvPr>
        </p:nvSpPr>
        <p:spPr/>
        <p:txBody>
          <a:bodyPr/>
          <a:lstStyle/>
          <a:p>
            <a:fld id="{37CC0096-1860-4642-9CD2-0079EA5E7CD1}" type="datetimeFigureOut">
              <a:rPr lang="en-US" smtClean="0"/>
              <a:t>1/26/25</a:t>
            </a:fld>
            <a:endParaRPr lang="en-US"/>
          </a:p>
        </p:txBody>
      </p:sp>
      <p:sp>
        <p:nvSpPr>
          <p:cNvPr id="4" name="Slide Number Placeholder 3"/>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21468172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002587" y="1600200"/>
            <a:ext cx="3122613" cy="1828800"/>
          </a:xfrm>
        </p:spPr>
        <p:txBody>
          <a:bodyPr anchor="b">
            <a:normAutofit/>
          </a:bodyPr>
          <a:lstStyle>
            <a:lvl1pPr>
              <a:defRPr sz="3400"/>
            </a:lvl1pPr>
          </a:lstStyle>
          <a:p>
            <a:r>
              <a:rPr lang="en-US"/>
              <a:t>Click to edit Master title style</a:t>
            </a:r>
            <a:endParaRPr lang="en-US" dirty="0"/>
          </a:p>
        </p:txBody>
      </p:sp>
      <p:sp>
        <p:nvSpPr>
          <p:cNvPr id="3" name="Content Placeholder 2"/>
          <p:cNvSpPr>
            <a:spLocks noGrp="1"/>
          </p:cNvSpPr>
          <p:nvPr>
            <p:ph idx="1"/>
          </p:nvPr>
        </p:nvSpPr>
        <p:spPr>
          <a:xfrm>
            <a:off x="760412" y="762000"/>
            <a:ext cx="6400800" cy="53340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001039" y="3429000"/>
            <a:ext cx="3124161" cy="1828800"/>
          </a:xfrm>
        </p:spPr>
        <p:txBody>
          <a:bodyPr/>
          <a:lstStyle>
            <a:lvl1pPr marL="0" indent="0">
              <a:spcBef>
                <a:spcPts val="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6" name="Footer Placeholder 5"/>
          <p:cNvSpPr>
            <a:spLocks noGrp="1"/>
          </p:cNvSpPr>
          <p:nvPr>
            <p:ph type="ftr" sz="quarter" idx="11"/>
          </p:nvPr>
        </p:nvSpPr>
        <p:spPr/>
        <p:txBody>
          <a:bodyPr/>
          <a:lstStyle/>
          <a:p>
            <a:endParaRPr lang="en-US"/>
          </a:p>
        </p:txBody>
      </p:sp>
      <p:sp>
        <p:nvSpPr>
          <p:cNvPr id="5" name="Date Placeholder 4"/>
          <p:cNvSpPr>
            <a:spLocks noGrp="1"/>
          </p:cNvSpPr>
          <p:nvPr>
            <p:ph type="dt" sz="half" idx="10"/>
          </p:nvPr>
        </p:nvSpPr>
        <p:spPr/>
        <p:txBody>
          <a:bodyPr/>
          <a:lstStyle/>
          <a:p>
            <a:fld id="{37CC0096-1860-4642-9CD2-0079EA5E7CD1}" type="datetimeFigureOut">
              <a:rPr lang="en-US" smtClean="0"/>
              <a:t>1/26/25</a:t>
            </a:fld>
            <a:endParaRPr lang="en-US"/>
          </a:p>
        </p:txBody>
      </p:sp>
      <p:sp>
        <p:nvSpPr>
          <p:cNvPr id="7" name="Slide Number Placeholder 6"/>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16673741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997952" y="1600200"/>
            <a:ext cx="3127248" cy="1828800"/>
          </a:xfrm>
        </p:spPr>
        <p:txBody>
          <a:bodyPr anchor="b">
            <a:normAutofit/>
          </a:bodyPr>
          <a:lstStyle>
            <a:lvl1pPr>
              <a:defRPr sz="3400"/>
            </a:lvl1pPr>
          </a:lstStyle>
          <a:p>
            <a:r>
              <a:rPr lang="en-US"/>
              <a:t>Click to edit Master title style</a:t>
            </a:r>
          </a:p>
        </p:txBody>
      </p:sp>
      <p:sp>
        <p:nvSpPr>
          <p:cNvPr id="3" name="Picture Placeholder 2"/>
          <p:cNvSpPr>
            <a:spLocks noGrp="1"/>
          </p:cNvSpPr>
          <p:nvPr>
            <p:ph type="pic" idx="1"/>
          </p:nvPr>
        </p:nvSpPr>
        <p:spPr>
          <a:xfrm>
            <a:off x="781251" y="777240"/>
            <a:ext cx="6400800" cy="5303520"/>
          </a:xfrm>
        </p:spPr>
        <p:txBody>
          <a:bodyPr tIns="45720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7997952" y="3429000"/>
            <a:ext cx="3127248" cy="1828800"/>
          </a:xfrm>
        </p:spPr>
        <p:txBody>
          <a:bodyPr/>
          <a:lstStyle>
            <a:lvl1pPr marL="0" indent="0">
              <a:spcBef>
                <a:spcPts val="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8" name="Rectangle 7" descr="An empty placeholder to add an image. Click on the placeholder and select the image that you wish to add."/>
          <p:cNvSpPr/>
          <p:nvPr userDrawn="1"/>
        </p:nvSpPr>
        <p:spPr bwMode="blackWhite">
          <a:xfrm>
            <a:off x="644091" y="640080"/>
            <a:ext cx="6675120" cy="5577840"/>
          </a:xfrm>
          <a:prstGeom prst="rect">
            <a:avLst/>
          </a:prstGeom>
          <a:solidFill>
            <a:srgbClr val="000000"/>
          </a:solidFill>
          <a:ln w="10160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6" name="Footer Placeholder 5"/>
          <p:cNvSpPr>
            <a:spLocks noGrp="1"/>
          </p:cNvSpPr>
          <p:nvPr>
            <p:ph type="ftr" sz="quarter" idx="11"/>
          </p:nvPr>
        </p:nvSpPr>
        <p:spPr/>
        <p:txBody>
          <a:bodyPr/>
          <a:lstStyle/>
          <a:p>
            <a:endParaRPr lang="en-US"/>
          </a:p>
        </p:txBody>
      </p:sp>
      <p:sp>
        <p:nvSpPr>
          <p:cNvPr id="5" name="Date Placeholder 4"/>
          <p:cNvSpPr>
            <a:spLocks noGrp="1"/>
          </p:cNvSpPr>
          <p:nvPr>
            <p:ph type="dt" sz="half" idx="10"/>
          </p:nvPr>
        </p:nvSpPr>
        <p:spPr/>
        <p:txBody>
          <a:bodyPr/>
          <a:lstStyle/>
          <a:p>
            <a:fld id="{37CC0096-1860-4642-9CD2-0079EA5E7CD1}" type="datetimeFigureOut">
              <a:rPr lang="en-US" smtClean="0"/>
              <a:t>1/26/25</a:t>
            </a:fld>
            <a:endParaRPr lang="en-US"/>
          </a:p>
        </p:txBody>
      </p:sp>
      <p:sp>
        <p:nvSpPr>
          <p:cNvPr id="7" name="Slide Number Placeholder 6"/>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29772497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US"/>
          </a:p>
        </p:txBody>
      </p:sp>
      <p:sp>
        <p:nvSpPr>
          <p:cNvPr id="4" name="Date Placeholder 3"/>
          <p:cNvSpPr>
            <a:spLocks noGrp="1"/>
          </p:cNvSpPr>
          <p:nvPr>
            <p:ph type="dt" sz="half" idx="10"/>
          </p:nvPr>
        </p:nvSpPr>
        <p:spPr/>
        <p:txBody>
          <a:bodyPr/>
          <a:lstStyle/>
          <a:p>
            <a:fld id="{37CC0096-1860-4642-9CD2-0079EA5E7CD1}" type="datetimeFigureOut">
              <a:rPr lang="en-US" smtClean="0"/>
              <a:t>1/26/25</a:t>
            </a:fld>
            <a:endParaRPr lang="en-US"/>
          </a:p>
        </p:txBody>
      </p:sp>
      <p:sp>
        <p:nvSpPr>
          <p:cNvPr id="6" name="Slide Number Placeholder 5"/>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24771542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457199"/>
            <a:ext cx="1943100" cy="5638801"/>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524000" y="457199"/>
            <a:ext cx="7048500" cy="5638801"/>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US"/>
          </a:p>
        </p:txBody>
      </p:sp>
      <p:sp>
        <p:nvSpPr>
          <p:cNvPr id="4" name="Date Placeholder 3"/>
          <p:cNvSpPr>
            <a:spLocks noGrp="1"/>
          </p:cNvSpPr>
          <p:nvPr>
            <p:ph type="dt" sz="half" idx="10"/>
          </p:nvPr>
        </p:nvSpPr>
        <p:spPr/>
        <p:txBody>
          <a:bodyPr/>
          <a:lstStyle/>
          <a:p>
            <a:fld id="{37CC0096-1860-4642-9CD2-0079EA5E7CD1}" type="datetimeFigureOut">
              <a:rPr lang="en-US" smtClean="0"/>
              <a:t>1/26/25</a:t>
            </a:fld>
            <a:endParaRPr lang="en-US"/>
          </a:p>
        </p:txBody>
      </p:sp>
      <p:sp>
        <p:nvSpPr>
          <p:cNvPr id="6" name="Slide Number Placeholder 5"/>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25246350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24000" y="457200"/>
            <a:ext cx="9144000" cy="1143000"/>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524000" y="1828800"/>
            <a:ext cx="9144000" cy="42672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3"/>
          </p:nvPr>
        </p:nvSpPr>
        <p:spPr>
          <a:xfrm>
            <a:off x="1524000" y="6362700"/>
            <a:ext cx="6881553" cy="257176"/>
          </a:xfrm>
          <a:prstGeom prst="rect">
            <a:avLst/>
          </a:prstGeom>
        </p:spPr>
        <p:txBody>
          <a:bodyPr vert="horz" lIns="91440" tIns="45720" rIns="91440" bIns="45720" rtlCol="0" anchor="ctr"/>
          <a:lstStyle>
            <a:lvl1pPr algn="l">
              <a:defRPr sz="1100">
                <a:solidFill>
                  <a:schemeClr val="tx1">
                    <a:lumMod val="85000"/>
                  </a:schemeClr>
                </a:solidFill>
              </a:defRPr>
            </a:lvl1pPr>
          </a:lstStyle>
          <a:p>
            <a:endParaRPr lang="en-US" dirty="0"/>
          </a:p>
        </p:txBody>
      </p:sp>
      <p:sp>
        <p:nvSpPr>
          <p:cNvPr id="4" name="Date Placeholder 3"/>
          <p:cNvSpPr>
            <a:spLocks noGrp="1"/>
          </p:cNvSpPr>
          <p:nvPr>
            <p:ph type="dt" sz="half" idx="2"/>
          </p:nvPr>
        </p:nvSpPr>
        <p:spPr>
          <a:xfrm>
            <a:off x="8610600" y="6362700"/>
            <a:ext cx="990600" cy="257176"/>
          </a:xfrm>
          <a:prstGeom prst="rect">
            <a:avLst/>
          </a:prstGeom>
        </p:spPr>
        <p:txBody>
          <a:bodyPr vert="horz" lIns="91440" tIns="45720" rIns="91440" bIns="45720" rtlCol="0" anchor="ctr"/>
          <a:lstStyle>
            <a:lvl1pPr algn="r">
              <a:defRPr sz="1100">
                <a:solidFill>
                  <a:schemeClr val="tx1">
                    <a:lumMod val="85000"/>
                  </a:schemeClr>
                </a:solidFill>
              </a:defRPr>
            </a:lvl1pPr>
          </a:lstStyle>
          <a:p>
            <a:fld id="{37CC0096-1860-4642-9CD2-0079EA5E7CD1}" type="datetimeFigureOut">
              <a:rPr lang="en-US" smtClean="0"/>
              <a:pPr/>
              <a:t>1/26/25</a:t>
            </a:fld>
            <a:endParaRPr lang="en-US"/>
          </a:p>
        </p:txBody>
      </p:sp>
      <p:sp>
        <p:nvSpPr>
          <p:cNvPr id="6" name="Slide Number Placeholder 5"/>
          <p:cNvSpPr>
            <a:spLocks noGrp="1"/>
          </p:cNvSpPr>
          <p:nvPr>
            <p:ph type="sldNum" sz="quarter" idx="4"/>
          </p:nvPr>
        </p:nvSpPr>
        <p:spPr>
          <a:xfrm>
            <a:off x="9829800" y="6362700"/>
            <a:ext cx="838200" cy="257176"/>
          </a:xfrm>
          <a:prstGeom prst="rect">
            <a:avLst/>
          </a:prstGeom>
        </p:spPr>
        <p:txBody>
          <a:bodyPr vert="horz" lIns="91440" tIns="45720" rIns="91440" bIns="45720" rtlCol="0" anchor="ctr"/>
          <a:lstStyle>
            <a:lvl1pPr algn="r">
              <a:defRPr sz="1100">
                <a:solidFill>
                  <a:schemeClr val="tx1">
                    <a:lumMod val="85000"/>
                  </a:schemeClr>
                </a:solidFill>
              </a:defRPr>
            </a:lvl1pPr>
          </a:lstStyle>
          <a:p>
            <a:fld id="{E31375A4-56A4-47D6-9801-1991572033F7}" type="slidenum">
              <a:rPr lang="en-US" smtClean="0"/>
              <a:pPr/>
              <a:t>‹#›</a:t>
            </a:fld>
            <a:endParaRPr lang="en-US"/>
          </a:p>
        </p:txBody>
      </p:sp>
    </p:spTree>
    <p:extLst>
      <p:ext uri="{BB962C8B-B14F-4D97-AF65-F5344CB8AC3E}">
        <p14:creationId xmlns:p14="http://schemas.microsoft.com/office/powerpoint/2010/main" val="1943259863"/>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3400" kern="1200">
          <a:solidFill>
            <a:schemeClr val="accent1"/>
          </a:solidFill>
          <a:latin typeface="+mj-lt"/>
          <a:ea typeface="+mj-ea"/>
          <a:cs typeface="+mj-cs"/>
        </a:defRPr>
      </a:lvl1pPr>
    </p:titleStyle>
    <p:bodyStyle>
      <a:lvl1pPr marL="228600" indent="-228600" algn="l" defTabSz="914400" rtl="0" eaLnBrk="1" latinLnBrk="0" hangingPunct="1">
        <a:lnSpc>
          <a:spcPct val="90000"/>
        </a:lnSpc>
        <a:spcBef>
          <a:spcPts val="1800"/>
        </a:spcBef>
        <a:buClr>
          <a:schemeClr val="accent1"/>
        </a:buClr>
        <a:buFont typeface="Arial" pitchFamily="34" charset="0"/>
        <a:buChar char="•"/>
        <a:defRPr sz="2000" kern="1200">
          <a:solidFill>
            <a:schemeClr val="tx1">
              <a:lumMod val="85000"/>
            </a:schemeClr>
          </a:solidFill>
          <a:latin typeface="+mn-lt"/>
          <a:ea typeface="+mn-ea"/>
          <a:cs typeface="+mn-cs"/>
        </a:defRPr>
      </a:lvl1pPr>
      <a:lvl2pPr marL="594360" indent="-228600" algn="l" defTabSz="914400" rtl="0" eaLnBrk="1" latinLnBrk="0" hangingPunct="1">
        <a:lnSpc>
          <a:spcPct val="90000"/>
        </a:lnSpc>
        <a:spcBef>
          <a:spcPts val="1000"/>
        </a:spcBef>
        <a:buClr>
          <a:schemeClr val="accent1"/>
        </a:buClr>
        <a:buFont typeface="Arial" pitchFamily="34" charset="0"/>
        <a:buChar char="•"/>
        <a:defRPr sz="1800" kern="1200">
          <a:solidFill>
            <a:schemeClr val="tx1">
              <a:lumMod val="85000"/>
            </a:schemeClr>
          </a:solidFill>
          <a:latin typeface="+mn-lt"/>
          <a:ea typeface="+mn-ea"/>
          <a:cs typeface="+mn-cs"/>
        </a:defRPr>
      </a:lvl2pPr>
      <a:lvl3pPr marL="914400" indent="-228600" algn="l" defTabSz="914400" rtl="0" eaLnBrk="1" latinLnBrk="0" hangingPunct="1">
        <a:lnSpc>
          <a:spcPct val="90000"/>
        </a:lnSpc>
        <a:spcBef>
          <a:spcPts val="800"/>
        </a:spcBef>
        <a:buClr>
          <a:schemeClr val="accent1"/>
        </a:buClr>
        <a:buFont typeface="Arial" pitchFamily="34" charset="0"/>
        <a:buChar char="•"/>
        <a:defRPr sz="1600" kern="1200">
          <a:solidFill>
            <a:schemeClr val="tx1">
              <a:lumMod val="85000"/>
            </a:schemeClr>
          </a:solidFill>
          <a:latin typeface="+mn-lt"/>
          <a:ea typeface="+mn-ea"/>
          <a:cs typeface="+mn-cs"/>
        </a:defRPr>
      </a:lvl3pPr>
      <a:lvl4pPr marL="123444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lumMod val="85000"/>
            </a:schemeClr>
          </a:solidFill>
          <a:latin typeface="+mn-lt"/>
          <a:ea typeface="+mn-ea"/>
          <a:cs typeface="+mn-cs"/>
        </a:defRPr>
      </a:lvl4pPr>
      <a:lvl5pPr marL="150876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lumMod val="85000"/>
            </a:schemeClr>
          </a:solidFill>
          <a:latin typeface="+mn-lt"/>
          <a:ea typeface="+mn-ea"/>
          <a:cs typeface="+mn-cs"/>
        </a:defRPr>
      </a:lvl5pPr>
      <a:lvl6pPr marL="178308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6pPr>
      <a:lvl7pPr marL="205740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7pPr>
      <a:lvl8pPr marL="233172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8pPr>
      <a:lvl9pPr marL="260604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8" Type="http://schemas.openxmlformats.org/officeDocument/2006/relationships/hyperlink" Target="https://ro.wikipedia.org/wiki/Memorie_cu_acces_aleator#Care_sunt_beneficiile_adaug&#259;rii_unei_memorii_RAM_?" TargetMode="External"/><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5.png"/><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9" Type="http://schemas.openxmlformats.org/officeDocument/2006/relationships/image" Target="../media/image6.emf"/></Relationships>
</file>

<file path=ppt/slides/_rels/slide5.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diagramLayout" Target="../diagrams/layout2.xml"/><Relationship Id="rId7" Type="http://schemas.openxmlformats.org/officeDocument/2006/relationships/image" Target="../media/image7.pn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 Id="rId9" Type="http://schemas.openxmlformats.org/officeDocument/2006/relationships/image" Target="../media/image9.emf"/></Relationships>
</file>

<file path=ppt/slides/_rels/slide6.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ro.wikipedia.org/wiki/C%C4%83ldur%C4%83" TargetMode="External"/><Relationship Id="rId2" Type="http://schemas.openxmlformats.org/officeDocument/2006/relationships/hyperlink" Target="https://ro.wikipedia.org/wiki/Disipare" TargetMode="External"/><Relationship Id="rId1" Type="http://schemas.openxmlformats.org/officeDocument/2006/relationships/slideLayout" Target="../slideLayouts/slideLayout2.xml"/><Relationship Id="rId4" Type="http://schemas.openxmlformats.org/officeDocument/2006/relationships/image" Target="../media/image12.emf"/></Relationships>
</file>

<file path=ppt/slides/_rels/slide9.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6.jpeg"/><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1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6.jpe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3" Type="http://schemas.openxmlformats.org/officeDocument/2006/relationships/hyperlink" Target="tudor.tripa.ro" TargetMode="External"/><Relationship Id="rId2" Type="http://schemas.openxmlformats.org/officeDocument/2006/relationships/image" Target="../media/image22.jpeg"/><Relationship Id="rId1" Type="http://schemas.openxmlformats.org/officeDocument/2006/relationships/slideLayout" Target="../slideLayouts/slideLayout4.xml"/><Relationship Id="rId5" Type="http://schemas.openxmlformats.org/officeDocument/2006/relationships/image" Target="../media/image24.png"/><Relationship Id="rId4" Type="http://schemas.openxmlformats.org/officeDocument/2006/relationships/image" Target="../media/image23.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6" name="Group 25">
            <a:extLst>
              <a:ext uri="{FF2B5EF4-FFF2-40B4-BE49-F238E27FC236}">
                <a16:creationId xmlns:a16="http://schemas.microsoft.com/office/drawing/2014/main" id="{B7648F8E-092D-C9B2-89EC-A56F9E85B23E}"/>
              </a:ext>
            </a:extLst>
          </p:cNvPr>
          <p:cNvGrpSpPr/>
          <p:nvPr/>
        </p:nvGrpSpPr>
        <p:grpSpPr>
          <a:xfrm>
            <a:off x="3910420" y="990600"/>
            <a:ext cx="4726800" cy="4728214"/>
            <a:chOff x="3817992" y="961193"/>
            <a:chExt cx="4726800" cy="4728214"/>
          </a:xfrm>
        </p:grpSpPr>
        <p:sp>
          <p:nvSpPr>
            <p:cNvPr id="21" name="Oval 20">
              <a:extLst>
                <a:ext uri="{FF2B5EF4-FFF2-40B4-BE49-F238E27FC236}">
                  <a16:creationId xmlns:a16="http://schemas.microsoft.com/office/drawing/2014/main" id="{5921F004-D4AF-1470-20C1-8E21299ABB6C}"/>
                </a:ext>
              </a:extLst>
            </p:cNvPr>
            <p:cNvSpPr/>
            <p:nvPr/>
          </p:nvSpPr>
          <p:spPr>
            <a:xfrm>
              <a:off x="3817992" y="961193"/>
              <a:ext cx="4726800" cy="4728214"/>
            </a:xfrm>
            <a:prstGeom prst="ellipse">
              <a:avLst/>
            </a:prstGeom>
            <a:solidFill>
              <a:schemeClr val="accent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RO"/>
            </a:p>
          </p:txBody>
        </p:sp>
        <p:sp>
          <p:nvSpPr>
            <p:cNvPr id="22" name="Oval 21">
              <a:extLst>
                <a:ext uri="{FF2B5EF4-FFF2-40B4-BE49-F238E27FC236}">
                  <a16:creationId xmlns:a16="http://schemas.microsoft.com/office/drawing/2014/main" id="{54A68A77-FC9D-0C7B-F4E5-CF3F256749AC}"/>
                </a:ext>
              </a:extLst>
            </p:cNvPr>
            <p:cNvSpPr/>
            <p:nvPr/>
          </p:nvSpPr>
          <p:spPr>
            <a:xfrm>
              <a:off x="4375170" y="1542249"/>
              <a:ext cx="3540881" cy="3440004"/>
            </a:xfrm>
            <a:prstGeom prst="ellipse">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RO"/>
            </a:p>
          </p:txBody>
        </p:sp>
        <p:sp>
          <p:nvSpPr>
            <p:cNvPr id="23" name="Oval 22">
              <a:extLst>
                <a:ext uri="{FF2B5EF4-FFF2-40B4-BE49-F238E27FC236}">
                  <a16:creationId xmlns:a16="http://schemas.microsoft.com/office/drawing/2014/main" id="{45FF59B7-E244-BC47-016F-D7DE37ABBC0F}"/>
                </a:ext>
              </a:extLst>
            </p:cNvPr>
            <p:cNvSpPr/>
            <p:nvPr/>
          </p:nvSpPr>
          <p:spPr>
            <a:xfrm>
              <a:off x="4806287" y="1950810"/>
              <a:ext cx="2743402" cy="2609964"/>
            </a:xfrm>
            <a:prstGeom prst="ellipse">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RO"/>
            </a:p>
          </p:txBody>
        </p:sp>
        <p:sp>
          <p:nvSpPr>
            <p:cNvPr id="24" name="Oval 23">
              <a:extLst>
                <a:ext uri="{FF2B5EF4-FFF2-40B4-BE49-F238E27FC236}">
                  <a16:creationId xmlns:a16="http://schemas.microsoft.com/office/drawing/2014/main" id="{B4A061E3-76B9-AA4E-8DFA-D9ADAE726D13}"/>
                </a:ext>
              </a:extLst>
            </p:cNvPr>
            <p:cNvSpPr/>
            <p:nvPr/>
          </p:nvSpPr>
          <p:spPr>
            <a:xfrm>
              <a:off x="5188110" y="2251574"/>
              <a:ext cx="2002716" cy="1980274"/>
            </a:xfrm>
            <a:prstGeom prst="ellipse">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RO"/>
            </a:p>
          </p:txBody>
        </p:sp>
        <p:sp>
          <p:nvSpPr>
            <p:cNvPr id="25" name="Oval 24">
              <a:extLst>
                <a:ext uri="{FF2B5EF4-FFF2-40B4-BE49-F238E27FC236}">
                  <a16:creationId xmlns:a16="http://schemas.microsoft.com/office/drawing/2014/main" id="{27B5A733-C552-5565-B05E-64EE04308920}"/>
                </a:ext>
              </a:extLst>
            </p:cNvPr>
            <p:cNvSpPr/>
            <p:nvPr/>
          </p:nvSpPr>
          <p:spPr>
            <a:xfrm>
              <a:off x="5610319" y="2647990"/>
              <a:ext cx="1206211" cy="1193564"/>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RO"/>
            </a:p>
          </p:txBody>
        </p:sp>
      </p:grpSp>
      <p:grpSp>
        <p:nvGrpSpPr>
          <p:cNvPr id="9" name="Group 8">
            <a:extLst>
              <a:ext uri="{FF2B5EF4-FFF2-40B4-BE49-F238E27FC236}">
                <a16:creationId xmlns:a16="http://schemas.microsoft.com/office/drawing/2014/main" id="{8D6762C3-89D6-02A0-23B5-04880AFE2CD1}"/>
              </a:ext>
            </a:extLst>
          </p:cNvPr>
          <p:cNvGrpSpPr/>
          <p:nvPr/>
        </p:nvGrpSpPr>
        <p:grpSpPr>
          <a:xfrm rot="17459250">
            <a:off x="-2450325" y="4325059"/>
            <a:ext cx="4900653" cy="4704731"/>
            <a:chOff x="-2069847" y="-2287595"/>
            <a:chExt cx="4900653" cy="4704731"/>
          </a:xfrm>
        </p:grpSpPr>
        <p:sp>
          <p:nvSpPr>
            <p:cNvPr id="10" name="Oval 9">
              <a:extLst>
                <a:ext uri="{FF2B5EF4-FFF2-40B4-BE49-F238E27FC236}">
                  <a16:creationId xmlns:a16="http://schemas.microsoft.com/office/drawing/2014/main" id="{08A875FB-6437-2BC6-C205-41FDC683C8D1}"/>
                </a:ext>
              </a:extLst>
            </p:cNvPr>
            <p:cNvSpPr/>
            <p:nvPr/>
          </p:nvSpPr>
          <p:spPr>
            <a:xfrm rot="2183801">
              <a:off x="-1111525" y="-1876658"/>
              <a:ext cx="3942331" cy="4293794"/>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RO"/>
            </a:p>
          </p:txBody>
        </p:sp>
        <p:sp>
          <p:nvSpPr>
            <p:cNvPr id="11" name="Oval 10">
              <a:extLst>
                <a:ext uri="{FF2B5EF4-FFF2-40B4-BE49-F238E27FC236}">
                  <a16:creationId xmlns:a16="http://schemas.microsoft.com/office/drawing/2014/main" id="{50254FD9-D3C9-AB29-40A7-BEE81B937480}"/>
                </a:ext>
              </a:extLst>
            </p:cNvPr>
            <p:cNvSpPr/>
            <p:nvPr/>
          </p:nvSpPr>
          <p:spPr>
            <a:xfrm rot="2183801">
              <a:off x="-1553130" y="-1825667"/>
              <a:ext cx="3876185" cy="3679717"/>
            </a:xfrm>
            <a:prstGeom prst="ellipse">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RO"/>
            </a:p>
          </p:txBody>
        </p:sp>
        <p:sp>
          <p:nvSpPr>
            <p:cNvPr id="12" name="Oval 11">
              <a:extLst>
                <a:ext uri="{FF2B5EF4-FFF2-40B4-BE49-F238E27FC236}">
                  <a16:creationId xmlns:a16="http://schemas.microsoft.com/office/drawing/2014/main" id="{2F6EA3CA-6F2C-8AD2-CCBA-AF348077162F}"/>
                </a:ext>
              </a:extLst>
            </p:cNvPr>
            <p:cNvSpPr/>
            <p:nvPr/>
          </p:nvSpPr>
          <p:spPr>
            <a:xfrm rot="2183801">
              <a:off x="-2069847" y="-2287595"/>
              <a:ext cx="3774440" cy="3581400"/>
            </a:xfrm>
            <a:prstGeom prst="ellipse">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RO"/>
            </a:p>
          </p:txBody>
        </p:sp>
      </p:grpSp>
      <p:sp>
        <p:nvSpPr>
          <p:cNvPr id="2" name="Title 1"/>
          <p:cNvSpPr>
            <a:spLocks noGrp="1"/>
          </p:cNvSpPr>
          <p:nvPr>
            <p:ph type="ctrTitle"/>
          </p:nvPr>
        </p:nvSpPr>
        <p:spPr>
          <a:xfrm>
            <a:off x="571157" y="2958297"/>
            <a:ext cx="11398518" cy="1711037"/>
          </a:xfrm>
          <a:noFill/>
        </p:spPr>
        <p:txBody>
          <a:bodyPr>
            <a:normAutofit/>
          </a:bodyPr>
          <a:lstStyle/>
          <a:p>
            <a:r>
              <a:rPr lang="ro-RO" dirty="0"/>
              <a:t>Macheta computerului din </a:t>
            </a:r>
            <a:r>
              <a:rPr lang="ro-RO" dirty="0" err="1"/>
              <a:t>Lego</a:t>
            </a:r>
            <a:br>
              <a:rPr lang="ro-RO" dirty="0"/>
            </a:br>
            <a:endParaRPr dirty="0"/>
          </a:p>
        </p:txBody>
      </p:sp>
      <p:sp>
        <p:nvSpPr>
          <p:cNvPr id="3" name="Subtitle 2"/>
          <p:cNvSpPr>
            <a:spLocks noGrp="1"/>
          </p:cNvSpPr>
          <p:nvPr>
            <p:ph type="subTitle" idx="1"/>
          </p:nvPr>
        </p:nvSpPr>
        <p:spPr>
          <a:xfrm>
            <a:off x="1066800" y="6070047"/>
            <a:ext cx="10058400" cy="685800"/>
          </a:xfrm>
        </p:spPr>
        <p:txBody>
          <a:bodyPr>
            <a:normAutofit/>
          </a:bodyPr>
          <a:lstStyle/>
          <a:p>
            <a:pPr algn="ctr"/>
            <a:r>
              <a:rPr lang="ro-RO" dirty="0"/>
              <a:t>TUDOR TRIPA; L.N.I Arad; Clasa VI-E;</a:t>
            </a:r>
          </a:p>
          <a:p>
            <a:pPr algn="ctr"/>
            <a:r>
              <a:rPr lang="ro-RO" dirty="0"/>
              <a:t>Profesor coordonator Mirela Groza</a:t>
            </a:r>
            <a:endParaRPr dirty="0"/>
          </a:p>
        </p:txBody>
      </p:sp>
      <p:grpSp>
        <p:nvGrpSpPr>
          <p:cNvPr id="4" name="Group 3">
            <a:extLst>
              <a:ext uri="{FF2B5EF4-FFF2-40B4-BE49-F238E27FC236}">
                <a16:creationId xmlns:a16="http://schemas.microsoft.com/office/drawing/2014/main" id="{9F1B8326-43F4-5B7B-7750-22FB22B4F941}"/>
              </a:ext>
            </a:extLst>
          </p:cNvPr>
          <p:cNvGrpSpPr/>
          <p:nvPr/>
        </p:nvGrpSpPr>
        <p:grpSpPr>
          <a:xfrm rot="10391350">
            <a:off x="9968013" y="4385590"/>
            <a:ext cx="4900653" cy="4704731"/>
            <a:chOff x="-2069847" y="-2287595"/>
            <a:chExt cx="4900653" cy="4704731"/>
          </a:xfrm>
        </p:grpSpPr>
        <p:sp>
          <p:nvSpPr>
            <p:cNvPr id="5" name="Oval 4">
              <a:extLst>
                <a:ext uri="{FF2B5EF4-FFF2-40B4-BE49-F238E27FC236}">
                  <a16:creationId xmlns:a16="http://schemas.microsoft.com/office/drawing/2014/main" id="{311B49B0-F902-7C80-B7C9-8B9859BF7F46}"/>
                </a:ext>
              </a:extLst>
            </p:cNvPr>
            <p:cNvSpPr/>
            <p:nvPr/>
          </p:nvSpPr>
          <p:spPr>
            <a:xfrm rot="2183801">
              <a:off x="-1111525" y="-1876658"/>
              <a:ext cx="3942331" cy="4293794"/>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RO"/>
            </a:p>
          </p:txBody>
        </p:sp>
        <p:sp>
          <p:nvSpPr>
            <p:cNvPr id="7" name="Oval 6">
              <a:extLst>
                <a:ext uri="{FF2B5EF4-FFF2-40B4-BE49-F238E27FC236}">
                  <a16:creationId xmlns:a16="http://schemas.microsoft.com/office/drawing/2014/main" id="{635DCEA2-2EA4-D937-8177-FFAD6015F304}"/>
                </a:ext>
              </a:extLst>
            </p:cNvPr>
            <p:cNvSpPr/>
            <p:nvPr/>
          </p:nvSpPr>
          <p:spPr>
            <a:xfrm rot="2183801">
              <a:off x="-1553130" y="-1825667"/>
              <a:ext cx="3876185" cy="3679717"/>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RO"/>
            </a:p>
          </p:txBody>
        </p:sp>
        <p:sp>
          <p:nvSpPr>
            <p:cNvPr id="8" name="Oval 7">
              <a:extLst>
                <a:ext uri="{FF2B5EF4-FFF2-40B4-BE49-F238E27FC236}">
                  <a16:creationId xmlns:a16="http://schemas.microsoft.com/office/drawing/2014/main" id="{39D480AD-42A2-A2A1-73F7-97381E920907}"/>
                </a:ext>
              </a:extLst>
            </p:cNvPr>
            <p:cNvSpPr/>
            <p:nvPr/>
          </p:nvSpPr>
          <p:spPr>
            <a:xfrm rot="2183801">
              <a:off x="-2069847" y="-2287595"/>
              <a:ext cx="3774440" cy="3581400"/>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RO"/>
            </a:p>
          </p:txBody>
        </p:sp>
      </p:grpSp>
      <p:grpSp>
        <p:nvGrpSpPr>
          <p:cNvPr id="13" name="Group 12">
            <a:extLst>
              <a:ext uri="{FF2B5EF4-FFF2-40B4-BE49-F238E27FC236}">
                <a16:creationId xmlns:a16="http://schemas.microsoft.com/office/drawing/2014/main" id="{CB9F30B5-5834-3C52-0BEA-6CA5A4964B02}"/>
              </a:ext>
            </a:extLst>
          </p:cNvPr>
          <p:cNvGrpSpPr/>
          <p:nvPr/>
        </p:nvGrpSpPr>
        <p:grpSpPr>
          <a:xfrm rot="7320467">
            <a:off x="9694706" y="-2308571"/>
            <a:ext cx="4900653" cy="4704731"/>
            <a:chOff x="-2069847" y="-2287595"/>
            <a:chExt cx="4900653" cy="4704731"/>
          </a:xfrm>
        </p:grpSpPr>
        <p:sp>
          <p:nvSpPr>
            <p:cNvPr id="14" name="Oval 13">
              <a:extLst>
                <a:ext uri="{FF2B5EF4-FFF2-40B4-BE49-F238E27FC236}">
                  <a16:creationId xmlns:a16="http://schemas.microsoft.com/office/drawing/2014/main" id="{D545F27E-F48A-4C76-028B-0AAD9BD1047E}"/>
                </a:ext>
              </a:extLst>
            </p:cNvPr>
            <p:cNvSpPr/>
            <p:nvPr/>
          </p:nvSpPr>
          <p:spPr>
            <a:xfrm rot="2183801">
              <a:off x="-1111525" y="-1876658"/>
              <a:ext cx="3942331" cy="4293794"/>
            </a:xfrm>
            <a:prstGeom prst="ellipse">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RO"/>
            </a:p>
          </p:txBody>
        </p:sp>
        <p:sp>
          <p:nvSpPr>
            <p:cNvPr id="15" name="Oval 14">
              <a:extLst>
                <a:ext uri="{FF2B5EF4-FFF2-40B4-BE49-F238E27FC236}">
                  <a16:creationId xmlns:a16="http://schemas.microsoft.com/office/drawing/2014/main" id="{62C62D0A-90C6-65C0-89C0-0E51599466EA}"/>
                </a:ext>
              </a:extLst>
            </p:cNvPr>
            <p:cNvSpPr/>
            <p:nvPr/>
          </p:nvSpPr>
          <p:spPr>
            <a:xfrm rot="2183801">
              <a:off x="-1553130" y="-1825667"/>
              <a:ext cx="3876185" cy="3679717"/>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RO"/>
            </a:p>
          </p:txBody>
        </p:sp>
        <p:sp>
          <p:nvSpPr>
            <p:cNvPr id="16" name="Oval 15">
              <a:extLst>
                <a:ext uri="{FF2B5EF4-FFF2-40B4-BE49-F238E27FC236}">
                  <a16:creationId xmlns:a16="http://schemas.microsoft.com/office/drawing/2014/main" id="{9C0B4B8A-DF19-046C-9B8A-914CC294D08D}"/>
                </a:ext>
              </a:extLst>
            </p:cNvPr>
            <p:cNvSpPr/>
            <p:nvPr/>
          </p:nvSpPr>
          <p:spPr>
            <a:xfrm rot="2183801">
              <a:off x="-2069847" y="-2287595"/>
              <a:ext cx="3774440" cy="3581400"/>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RO"/>
            </a:p>
          </p:txBody>
        </p:sp>
      </p:grpSp>
      <p:grpSp>
        <p:nvGrpSpPr>
          <p:cNvPr id="17" name="Group 16">
            <a:extLst>
              <a:ext uri="{FF2B5EF4-FFF2-40B4-BE49-F238E27FC236}">
                <a16:creationId xmlns:a16="http://schemas.microsoft.com/office/drawing/2014/main" id="{FF8EF040-6B49-2C61-81C5-0FDB0F83151D}"/>
              </a:ext>
            </a:extLst>
          </p:cNvPr>
          <p:cNvGrpSpPr/>
          <p:nvPr/>
        </p:nvGrpSpPr>
        <p:grpSpPr>
          <a:xfrm>
            <a:off x="-2283955" y="-2034757"/>
            <a:ext cx="4900653" cy="4704731"/>
            <a:chOff x="-2069847" y="-2287595"/>
            <a:chExt cx="4900653" cy="4704731"/>
          </a:xfrm>
        </p:grpSpPr>
        <p:sp>
          <p:nvSpPr>
            <p:cNvPr id="18" name="Oval 17">
              <a:extLst>
                <a:ext uri="{FF2B5EF4-FFF2-40B4-BE49-F238E27FC236}">
                  <a16:creationId xmlns:a16="http://schemas.microsoft.com/office/drawing/2014/main" id="{A12CE50F-DB22-A3DC-2C89-6DF77C445A4D}"/>
                </a:ext>
              </a:extLst>
            </p:cNvPr>
            <p:cNvSpPr/>
            <p:nvPr/>
          </p:nvSpPr>
          <p:spPr>
            <a:xfrm rot="2183801">
              <a:off x="-1111525" y="-1876658"/>
              <a:ext cx="3942331" cy="4293794"/>
            </a:xfrm>
            <a:prstGeom prst="ellipse">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RO"/>
            </a:p>
          </p:txBody>
        </p:sp>
        <p:sp>
          <p:nvSpPr>
            <p:cNvPr id="19" name="Oval 18">
              <a:extLst>
                <a:ext uri="{FF2B5EF4-FFF2-40B4-BE49-F238E27FC236}">
                  <a16:creationId xmlns:a16="http://schemas.microsoft.com/office/drawing/2014/main" id="{8D54DF9C-E87F-8805-E0F6-F91A88536ED2}"/>
                </a:ext>
              </a:extLst>
            </p:cNvPr>
            <p:cNvSpPr/>
            <p:nvPr/>
          </p:nvSpPr>
          <p:spPr>
            <a:xfrm rot="2183801">
              <a:off x="-1553130" y="-1825667"/>
              <a:ext cx="3876185" cy="3679717"/>
            </a:xfrm>
            <a:prstGeom prst="ellipse">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RO"/>
            </a:p>
          </p:txBody>
        </p:sp>
        <p:sp>
          <p:nvSpPr>
            <p:cNvPr id="20" name="Oval 19">
              <a:extLst>
                <a:ext uri="{FF2B5EF4-FFF2-40B4-BE49-F238E27FC236}">
                  <a16:creationId xmlns:a16="http://schemas.microsoft.com/office/drawing/2014/main" id="{56054C83-6DA4-8C62-598A-7E08EF45CCDD}"/>
                </a:ext>
              </a:extLst>
            </p:cNvPr>
            <p:cNvSpPr/>
            <p:nvPr/>
          </p:nvSpPr>
          <p:spPr>
            <a:xfrm rot="2183801">
              <a:off x="-2069847" y="-2287595"/>
              <a:ext cx="3774440" cy="3581400"/>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RO"/>
            </a:p>
          </p:txBody>
        </p:sp>
      </p:grpSp>
    </p:spTree>
    <p:extLst>
      <p:ext uri="{BB962C8B-B14F-4D97-AF65-F5344CB8AC3E}">
        <p14:creationId xmlns:p14="http://schemas.microsoft.com/office/powerpoint/2010/main" val="2424538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1524000" y="457200"/>
            <a:ext cx="9144000" cy="1143000"/>
          </a:xfrm>
        </p:spPr>
        <p:txBody>
          <a:bodyPr anchor="b">
            <a:normAutofit/>
          </a:bodyPr>
          <a:lstStyle/>
          <a:p>
            <a:r>
              <a:rPr lang="ro-RO" dirty="0"/>
              <a:t>Placa de bază</a:t>
            </a:r>
            <a:endParaRPr dirty="0"/>
          </a:p>
        </p:txBody>
      </p:sp>
      <p:sp>
        <p:nvSpPr>
          <p:cNvPr id="14" name="Content Placeholder 13"/>
          <p:cNvSpPr>
            <a:spLocks noGrp="1"/>
          </p:cNvSpPr>
          <p:nvPr>
            <p:ph sz="half" idx="1"/>
          </p:nvPr>
        </p:nvSpPr>
        <p:spPr>
          <a:xfrm>
            <a:off x="1524000" y="1825625"/>
            <a:ext cx="4343400" cy="4270375"/>
          </a:xfrm>
        </p:spPr>
        <p:txBody>
          <a:bodyPr>
            <a:normAutofit/>
          </a:bodyPr>
          <a:lstStyle/>
          <a:p>
            <a:r>
              <a:rPr lang="en-GB" sz="1600" err="1"/>
              <a:t>Placa</a:t>
            </a:r>
            <a:r>
              <a:rPr lang="en-GB" sz="1600"/>
              <a:t> de </a:t>
            </a:r>
            <a:r>
              <a:rPr lang="en-GB" sz="1600" err="1"/>
              <a:t>bază</a:t>
            </a:r>
            <a:r>
              <a:rPr lang="en-GB" sz="1600"/>
              <a:t> (</a:t>
            </a:r>
            <a:r>
              <a:rPr lang="en-GB" sz="1600" err="1"/>
              <a:t>engleză</a:t>
            </a:r>
            <a:r>
              <a:rPr lang="en-GB" sz="1600"/>
              <a:t>: motherboard) </a:t>
            </a:r>
            <a:r>
              <a:rPr lang="en-GB" sz="1600" err="1"/>
              <a:t>este</a:t>
            </a:r>
            <a:r>
              <a:rPr lang="en-GB" sz="1600"/>
              <a:t> </a:t>
            </a:r>
            <a:r>
              <a:rPr lang="en-GB" sz="1600" err="1"/>
              <a:t>placa</a:t>
            </a:r>
            <a:r>
              <a:rPr lang="en-GB" sz="1600"/>
              <a:t> </a:t>
            </a:r>
            <a:r>
              <a:rPr lang="en-GB" sz="1600" err="1"/>
              <a:t>principală</a:t>
            </a:r>
            <a:r>
              <a:rPr lang="en-GB" sz="1600"/>
              <a:t> a </a:t>
            </a:r>
            <a:r>
              <a:rPr lang="en-GB" sz="1600" err="1"/>
              <a:t>unui</a:t>
            </a:r>
            <a:r>
              <a:rPr lang="en-GB" sz="1600"/>
              <a:t> calculator, o </a:t>
            </a:r>
            <a:r>
              <a:rPr lang="en-GB" sz="1600" err="1"/>
              <a:t>componentă</a:t>
            </a:r>
            <a:r>
              <a:rPr lang="en-GB" sz="1600"/>
              <a:t> </a:t>
            </a:r>
            <a:r>
              <a:rPr lang="en-GB" sz="1600" err="1"/>
              <a:t>hardwarecomplexă</a:t>
            </a:r>
            <a:r>
              <a:rPr lang="en-GB" sz="1600"/>
              <a:t> pe care sunt </a:t>
            </a:r>
            <a:r>
              <a:rPr lang="en-GB" sz="1600" err="1"/>
              <a:t>montate</a:t>
            </a:r>
            <a:r>
              <a:rPr lang="en-GB" sz="1600"/>
              <a:t> </a:t>
            </a:r>
            <a:r>
              <a:rPr lang="en-GB" sz="1600" err="1"/>
              <a:t>toate</a:t>
            </a:r>
            <a:r>
              <a:rPr lang="en-GB" sz="1600"/>
              <a:t> </a:t>
            </a:r>
            <a:r>
              <a:rPr lang="en-GB" sz="1600" err="1"/>
              <a:t>componentele</a:t>
            </a:r>
            <a:r>
              <a:rPr lang="en-GB" sz="1600"/>
              <a:t> hardware ale PC-</a:t>
            </a:r>
            <a:r>
              <a:rPr lang="en-GB" sz="1600" err="1"/>
              <a:t>urilor</a:t>
            </a:r>
            <a:r>
              <a:rPr lang="en-GB" sz="1600"/>
              <a:t> </a:t>
            </a:r>
            <a:r>
              <a:rPr lang="en-GB" sz="1600" err="1"/>
              <a:t>sau</a:t>
            </a:r>
            <a:r>
              <a:rPr lang="en-GB" sz="1600"/>
              <a:t> ale </a:t>
            </a:r>
            <a:r>
              <a:rPr lang="en-GB" sz="1600" err="1"/>
              <a:t>altor</a:t>
            </a:r>
            <a:r>
              <a:rPr lang="en-GB" sz="1600"/>
              <a:t> </a:t>
            </a:r>
            <a:r>
              <a:rPr lang="en-GB" sz="1600" err="1"/>
              <a:t>aparate</a:t>
            </a:r>
            <a:r>
              <a:rPr lang="en-GB" sz="1600"/>
              <a:t> </a:t>
            </a:r>
            <a:r>
              <a:rPr lang="en-GB" sz="1600" err="1"/>
              <a:t>electronice</a:t>
            </a:r>
            <a:r>
              <a:rPr lang="en-GB" sz="1600"/>
              <a:t> </a:t>
            </a:r>
            <a:r>
              <a:rPr lang="en-GB" sz="1600" err="1"/>
              <a:t>computerizate</a:t>
            </a:r>
            <a:r>
              <a:rPr lang="en-GB" sz="1600"/>
              <a:t>. </a:t>
            </a:r>
            <a:r>
              <a:rPr lang="en-GB" sz="1600" err="1"/>
              <a:t>Placa</a:t>
            </a:r>
            <a:r>
              <a:rPr lang="en-GB" sz="1600"/>
              <a:t> de </a:t>
            </a:r>
            <a:r>
              <a:rPr lang="en-GB" sz="1600" err="1"/>
              <a:t>bază</a:t>
            </a:r>
            <a:r>
              <a:rPr lang="en-GB" sz="1600"/>
              <a:t> </a:t>
            </a:r>
            <a:r>
              <a:rPr lang="en-GB" sz="1600" err="1"/>
              <a:t>reprezintă</a:t>
            </a:r>
            <a:r>
              <a:rPr lang="en-GB" sz="1600"/>
              <a:t> </a:t>
            </a:r>
            <a:r>
              <a:rPr lang="en-GB" sz="1600" err="1"/>
              <a:t>elementul</a:t>
            </a:r>
            <a:r>
              <a:rPr lang="en-GB" sz="1600"/>
              <a:t> de </a:t>
            </a:r>
            <a:r>
              <a:rPr lang="en-GB" sz="1600" err="1"/>
              <a:t>legatură</a:t>
            </a:r>
            <a:r>
              <a:rPr lang="en-GB" sz="1600"/>
              <a:t> </a:t>
            </a:r>
            <a:r>
              <a:rPr lang="en-GB" sz="1600" err="1"/>
              <a:t>dintre</a:t>
            </a:r>
            <a:r>
              <a:rPr lang="en-GB" sz="1600"/>
              <a:t> </a:t>
            </a:r>
            <a:r>
              <a:rPr lang="en-GB" sz="1600" err="1"/>
              <a:t>toate</a:t>
            </a:r>
            <a:r>
              <a:rPr lang="en-GB" sz="1600"/>
              <a:t> </a:t>
            </a:r>
            <a:r>
              <a:rPr lang="en-GB" sz="1600" err="1"/>
              <a:t>componentele</a:t>
            </a:r>
            <a:r>
              <a:rPr lang="en-GB" sz="1600"/>
              <a:t> </a:t>
            </a:r>
            <a:r>
              <a:rPr lang="en-GB" sz="1600" err="1"/>
              <a:t>calculatorului</a:t>
            </a:r>
            <a:r>
              <a:rPr lang="en-GB" sz="1600"/>
              <a:t>.</a:t>
            </a:r>
          </a:p>
          <a:p>
            <a:r>
              <a:rPr lang="en-GB" sz="1600" err="1"/>
              <a:t>Într</a:t>
            </a:r>
            <a:r>
              <a:rPr lang="en-GB" sz="1600"/>
              <a:t>-un laptop, </a:t>
            </a:r>
            <a:r>
              <a:rPr lang="en-GB" sz="1600" err="1"/>
              <a:t>placa</a:t>
            </a:r>
            <a:r>
              <a:rPr lang="en-GB" sz="1600"/>
              <a:t> de </a:t>
            </a:r>
            <a:r>
              <a:rPr lang="en-GB" sz="1600" err="1"/>
              <a:t>bază</a:t>
            </a:r>
            <a:r>
              <a:rPr lang="en-GB" sz="1600"/>
              <a:t> </a:t>
            </a:r>
            <a:r>
              <a:rPr lang="en-GB" sz="1600" err="1"/>
              <a:t>este</a:t>
            </a:r>
            <a:r>
              <a:rPr lang="en-GB" sz="1600"/>
              <a:t> de </a:t>
            </a:r>
            <a:r>
              <a:rPr lang="en-GB" sz="1600" err="1"/>
              <a:t>dimensiuni</a:t>
            </a:r>
            <a:r>
              <a:rPr lang="en-GB" sz="1600"/>
              <a:t> </a:t>
            </a:r>
            <a:r>
              <a:rPr lang="en-GB" sz="1600" err="1"/>
              <a:t>mai</a:t>
            </a:r>
            <a:r>
              <a:rPr lang="en-GB" sz="1600"/>
              <a:t> </a:t>
            </a:r>
            <a:r>
              <a:rPr lang="en-GB" sz="1600" err="1"/>
              <a:t>mici</a:t>
            </a:r>
            <a:r>
              <a:rPr lang="en-GB" sz="1600"/>
              <a:t> </a:t>
            </a:r>
            <a:r>
              <a:rPr lang="en-GB" sz="1600" err="1"/>
              <a:t>și</a:t>
            </a:r>
            <a:r>
              <a:rPr lang="en-GB" sz="1600"/>
              <a:t> </a:t>
            </a:r>
            <a:r>
              <a:rPr lang="en-GB" sz="1600" err="1"/>
              <a:t>dispune</a:t>
            </a:r>
            <a:r>
              <a:rPr lang="en-GB" sz="1600"/>
              <a:t> de </a:t>
            </a:r>
            <a:r>
              <a:rPr lang="en-GB" sz="1600" err="1"/>
              <a:t>câteva</a:t>
            </a:r>
            <a:r>
              <a:rPr lang="en-GB" sz="1600"/>
              <a:t> </a:t>
            </a:r>
            <a:r>
              <a:rPr lang="en-GB" sz="1600" err="1"/>
              <a:t>diferențe</a:t>
            </a:r>
            <a:r>
              <a:rPr lang="en-GB" sz="1600"/>
              <a:t> </a:t>
            </a:r>
            <a:r>
              <a:rPr lang="en-GB" sz="1600" err="1"/>
              <a:t>majore</a:t>
            </a:r>
            <a:r>
              <a:rPr lang="en-GB" sz="1600"/>
              <a:t>. </a:t>
            </a:r>
            <a:r>
              <a:rPr lang="en-GB" sz="1600" err="1"/>
              <a:t>Aceasta</a:t>
            </a:r>
            <a:r>
              <a:rPr lang="en-GB" sz="1600"/>
              <a:t> </a:t>
            </a:r>
            <a:r>
              <a:rPr lang="en-GB" sz="1600" err="1"/>
              <a:t>poate</a:t>
            </a:r>
            <a:r>
              <a:rPr lang="en-GB" sz="1600"/>
              <a:t> </a:t>
            </a:r>
            <a:r>
              <a:rPr lang="en-GB" sz="1600" err="1"/>
              <a:t>să</a:t>
            </a:r>
            <a:r>
              <a:rPr lang="en-GB" sz="1600"/>
              <a:t> nu </a:t>
            </a:r>
            <a:r>
              <a:rPr lang="en-GB" sz="1600" err="1"/>
              <a:t>aibă</a:t>
            </a:r>
            <a:r>
              <a:rPr lang="en-GB" sz="1600"/>
              <a:t> </a:t>
            </a:r>
            <a:r>
              <a:rPr lang="en-GB" sz="1600" err="1"/>
              <a:t>sloturi</a:t>
            </a:r>
            <a:r>
              <a:rPr lang="en-GB" sz="1600"/>
              <a:t> de </a:t>
            </a:r>
            <a:r>
              <a:rPr lang="en-GB" sz="1600" err="1"/>
              <a:t>expansiune</a:t>
            </a:r>
            <a:r>
              <a:rPr lang="en-GB" sz="1600"/>
              <a:t>, </a:t>
            </a:r>
            <a:r>
              <a:rPr lang="en-GB" sz="1600" err="1"/>
              <a:t>și</a:t>
            </a:r>
            <a:r>
              <a:rPr lang="en-GB" sz="1600"/>
              <a:t> de </a:t>
            </a:r>
            <a:r>
              <a:rPr lang="en-GB" sz="1600" err="1"/>
              <a:t>asemenea</a:t>
            </a:r>
            <a:r>
              <a:rPr lang="en-GB" sz="1600"/>
              <a:t> </a:t>
            </a:r>
            <a:r>
              <a:rPr lang="en-GB" sz="1600" err="1"/>
              <a:t>poate</a:t>
            </a:r>
            <a:r>
              <a:rPr lang="en-GB" sz="1600"/>
              <a:t> </a:t>
            </a:r>
            <a:r>
              <a:rPr lang="en-GB" sz="1600" err="1"/>
              <a:t>oferi</a:t>
            </a:r>
            <a:r>
              <a:rPr lang="en-GB" sz="1600"/>
              <a:t> </a:t>
            </a:r>
            <a:r>
              <a:rPr lang="en-GB" sz="1600" err="1"/>
              <a:t>majoritatea</a:t>
            </a:r>
            <a:r>
              <a:rPr lang="en-GB" sz="1600"/>
              <a:t> </a:t>
            </a:r>
            <a:r>
              <a:rPr lang="en-GB" sz="1600" err="1"/>
              <a:t>componentelor</a:t>
            </a:r>
            <a:r>
              <a:rPr lang="en-GB" sz="1600"/>
              <a:t> direct integrate. </a:t>
            </a:r>
            <a:r>
              <a:rPr lang="en-GB" sz="1600" err="1"/>
              <a:t>În</a:t>
            </a:r>
            <a:r>
              <a:rPr lang="en-GB" sz="1600"/>
              <a:t> mod similar, </a:t>
            </a:r>
            <a:r>
              <a:rPr lang="en-GB" sz="1600" err="1"/>
              <a:t>termenul</a:t>
            </a:r>
            <a:r>
              <a:rPr lang="en-GB" sz="1600"/>
              <a:t> de </a:t>
            </a:r>
            <a:r>
              <a:rPr lang="en-GB" sz="1600" err="1"/>
              <a:t>placă</a:t>
            </a:r>
            <a:r>
              <a:rPr lang="en-GB" sz="1600"/>
              <a:t> de </a:t>
            </a:r>
            <a:r>
              <a:rPr lang="en-GB" sz="1600" err="1"/>
              <a:t>bază</a:t>
            </a:r>
            <a:r>
              <a:rPr lang="en-GB" sz="1600"/>
              <a:t> </a:t>
            </a:r>
            <a:r>
              <a:rPr lang="en-GB" sz="1600" err="1"/>
              <a:t>este</a:t>
            </a:r>
            <a:r>
              <a:rPr lang="en-GB" sz="1600"/>
              <a:t> </a:t>
            </a:r>
            <a:r>
              <a:rPr lang="en-GB" sz="1600" err="1"/>
              <a:t>aplicat</a:t>
            </a:r>
            <a:r>
              <a:rPr lang="en-GB" sz="1600"/>
              <a:t> </a:t>
            </a:r>
            <a:r>
              <a:rPr lang="en-GB" sz="1600" err="1"/>
              <a:t>dispozitivelor</a:t>
            </a:r>
            <a:r>
              <a:rPr lang="en-GB" sz="1600"/>
              <a:t> cu o </a:t>
            </a:r>
            <a:r>
              <a:rPr lang="en-GB" sz="1600" err="1"/>
              <a:t>singură</a:t>
            </a:r>
            <a:r>
              <a:rPr lang="en-GB" sz="1600"/>
              <a:t> </a:t>
            </a:r>
            <a:r>
              <a:rPr lang="en-GB" sz="1600" err="1"/>
              <a:t>placă</a:t>
            </a:r>
            <a:r>
              <a:rPr lang="en-GB" sz="1600"/>
              <a:t> </a:t>
            </a:r>
            <a:r>
              <a:rPr lang="en-GB" sz="1600" err="1"/>
              <a:t>și</a:t>
            </a:r>
            <a:r>
              <a:rPr lang="en-GB" sz="1600"/>
              <a:t> </a:t>
            </a:r>
            <a:r>
              <a:rPr lang="en-GB" sz="1600" err="1"/>
              <a:t>fără</a:t>
            </a:r>
            <a:r>
              <a:rPr lang="en-GB" sz="1600"/>
              <a:t> </a:t>
            </a:r>
            <a:r>
              <a:rPr lang="en-GB" sz="1600" err="1"/>
              <a:t>extinderi</a:t>
            </a:r>
            <a:r>
              <a:rPr lang="en-GB" sz="1600"/>
              <a:t> </a:t>
            </a:r>
            <a:r>
              <a:rPr lang="en-GB" sz="1600" err="1"/>
              <a:t>sau</a:t>
            </a:r>
            <a:r>
              <a:rPr lang="en-GB" sz="1600"/>
              <a:t> </a:t>
            </a:r>
            <a:r>
              <a:rPr lang="en-GB" sz="1600" err="1"/>
              <a:t>capacități</a:t>
            </a:r>
            <a:r>
              <a:rPr lang="en-GB" sz="1600"/>
              <a:t> </a:t>
            </a:r>
            <a:r>
              <a:rPr lang="en-GB" sz="1600" err="1"/>
              <a:t>suplimentare</a:t>
            </a:r>
            <a:r>
              <a:rPr lang="en-GB" sz="1600"/>
              <a:t>, cum </a:t>
            </a:r>
            <a:r>
              <a:rPr lang="en-GB" sz="1600" err="1"/>
              <a:t>ar</a:t>
            </a:r>
            <a:r>
              <a:rPr lang="en-GB" sz="1600"/>
              <a:t> fi </a:t>
            </a:r>
            <a:r>
              <a:rPr lang="en-GB" sz="1600" err="1"/>
              <a:t>sistemele</a:t>
            </a:r>
            <a:r>
              <a:rPr lang="en-GB" sz="1600"/>
              <a:t> </a:t>
            </a:r>
            <a:r>
              <a:rPr lang="en-GB" sz="1600" err="1"/>
              <a:t>înglobate</a:t>
            </a:r>
            <a:r>
              <a:rPr lang="en-GB" sz="1600"/>
              <a:t> cu </a:t>
            </a:r>
            <a:r>
              <a:rPr lang="en-GB" sz="1600" err="1"/>
              <a:t>capacități</a:t>
            </a:r>
            <a:r>
              <a:rPr lang="en-GB" sz="1600"/>
              <a:t> </a:t>
            </a:r>
            <a:r>
              <a:rPr lang="en-GB" sz="1600" err="1"/>
              <a:t>limitate</a:t>
            </a:r>
            <a:r>
              <a:rPr lang="en-GB" sz="1600"/>
              <a:t> de </a:t>
            </a:r>
            <a:r>
              <a:rPr lang="en-GB" sz="1600" err="1"/>
              <a:t>expansiune</a:t>
            </a:r>
            <a:r>
              <a:rPr lang="en-GB" sz="1600"/>
              <a:t>.</a:t>
            </a:r>
          </a:p>
          <a:p>
            <a:pPr marL="0" indent="0">
              <a:buNone/>
            </a:pPr>
            <a:endParaRPr lang="en-GB" sz="160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rcRect t="1681" r="5" b="5"/>
          <a:stretch/>
        </p:blipFill>
        <p:spPr>
          <a:xfrm>
            <a:off x="6324600" y="1825625"/>
            <a:ext cx="4343400" cy="4270375"/>
          </a:xfrm>
          <a:prstGeom prst="rect">
            <a:avLst/>
          </a:prstGeom>
          <a:noFill/>
        </p:spPr>
      </p:pic>
      <p:grpSp>
        <p:nvGrpSpPr>
          <p:cNvPr id="5" name="Group 4">
            <a:extLst>
              <a:ext uri="{FF2B5EF4-FFF2-40B4-BE49-F238E27FC236}">
                <a16:creationId xmlns:a16="http://schemas.microsoft.com/office/drawing/2014/main" id="{0BB6DD02-2BD0-E163-043D-C82452781217}"/>
              </a:ext>
            </a:extLst>
          </p:cNvPr>
          <p:cNvGrpSpPr/>
          <p:nvPr/>
        </p:nvGrpSpPr>
        <p:grpSpPr>
          <a:xfrm rot="10391350">
            <a:off x="10042453" y="4693588"/>
            <a:ext cx="4900653" cy="4704731"/>
            <a:chOff x="-2069847" y="-2287595"/>
            <a:chExt cx="4900653" cy="4704731"/>
          </a:xfrm>
        </p:grpSpPr>
        <p:sp>
          <p:nvSpPr>
            <p:cNvPr id="6" name="Oval 5">
              <a:extLst>
                <a:ext uri="{FF2B5EF4-FFF2-40B4-BE49-F238E27FC236}">
                  <a16:creationId xmlns:a16="http://schemas.microsoft.com/office/drawing/2014/main" id="{F90D351A-D8FE-FB65-11FF-E4E10C0D1A17}"/>
                </a:ext>
              </a:extLst>
            </p:cNvPr>
            <p:cNvSpPr/>
            <p:nvPr/>
          </p:nvSpPr>
          <p:spPr>
            <a:xfrm rot="2183801">
              <a:off x="-1111525" y="-1876658"/>
              <a:ext cx="3942331" cy="4293794"/>
            </a:xfrm>
            <a:prstGeom prst="ellipse">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RO"/>
            </a:p>
          </p:txBody>
        </p:sp>
        <p:sp>
          <p:nvSpPr>
            <p:cNvPr id="7" name="Oval 6">
              <a:extLst>
                <a:ext uri="{FF2B5EF4-FFF2-40B4-BE49-F238E27FC236}">
                  <a16:creationId xmlns:a16="http://schemas.microsoft.com/office/drawing/2014/main" id="{123E0A79-077D-66B8-ABEE-1A7C92B83210}"/>
                </a:ext>
              </a:extLst>
            </p:cNvPr>
            <p:cNvSpPr/>
            <p:nvPr/>
          </p:nvSpPr>
          <p:spPr>
            <a:xfrm rot="2183801">
              <a:off x="-1553130" y="-1825667"/>
              <a:ext cx="3876185" cy="3679717"/>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RO"/>
            </a:p>
          </p:txBody>
        </p:sp>
        <p:sp>
          <p:nvSpPr>
            <p:cNvPr id="8" name="Oval 7">
              <a:extLst>
                <a:ext uri="{FF2B5EF4-FFF2-40B4-BE49-F238E27FC236}">
                  <a16:creationId xmlns:a16="http://schemas.microsoft.com/office/drawing/2014/main" id="{AFCF5BFB-AA70-AAAA-6112-60F34A58E556}"/>
                </a:ext>
              </a:extLst>
            </p:cNvPr>
            <p:cNvSpPr/>
            <p:nvPr/>
          </p:nvSpPr>
          <p:spPr>
            <a:xfrm rot="2183801">
              <a:off x="-2069847" y="-2287595"/>
              <a:ext cx="3774440" cy="3581400"/>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RO"/>
            </a:p>
          </p:txBody>
        </p:sp>
      </p:grpSp>
      <p:pic>
        <p:nvPicPr>
          <p:cNvPr id="10" name="Picture 9">
            <a:extLst>
              <a:ext uri="{FF2B5EF4-FFF2-40B4-BE49-F238E27FC236}">
                <a16:creationId xmlns:a16="http://schemas.microsoft.com/office/drawing/2014/main" id="{BF0D2E42-24BF-75CC-B4E3-8B90754D06A0}"/>
              </a:ext>
            </a:extLst>
          </p:cNvPr>
          <p:cNvPicPr>
            <a:picLocks noChangeAspect="1"/>
          </p:cNvPicPr>
          <p:nvPr/>
        </p:nvPicPr>
        <p:blipFill>
          <a:blip r:embed="rId3"/>
          <a:stretch>
            <a:fillRect/>
          </a:stretch>
        </p:blipFill>
        <p:spPr>
          <a:xfrm>
            <a:off x="2209800" y="6220114"/>
            <a:ext cx="7772400" cy="637886"/>
          </a:xfrm>
          <a:prstGeom prst="rect">
            <a:avLst/>
          </a:prstGeom>
        </p:spPr>
      </p:pic>
    </p:spTree>
    <p:extLst>
      <p:ext uri="{BB962C8B-B14F-4D97-AF65-F5344CB8AC3E}">
        <p14:creationId xmlns:p14="http://schemas.microsoft.com/office/powerpoint/2010/main" val="30428263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4265" y="430272"/>
            <a:ext cx="9144000" cy="1143000"/>
          </a:xfrm>
        </p:spPr>
        <p:txBody>
          <a:bodyPr vert="horz" lIns="91440" tIns="45720" rIns="91440" bIns="45720" rtlCol="0" anchor="b">
            <a:normAutofit/>
          </a:bodyPr>
          <a:lstStyle/>
          <a:p>
            <a:r>
              <a:rPr lang="en-US" kern="1200" dirty="0" err="1">
                <a:latin typeface="+mj-lt"/>
                <a:ea typeface="+mj-ea"/>
                <a:cs typeface="+mj-cs"/>
              </a:rPr>
              <a:t>Procesor</a:t>
            </a:r>
            <a:r>
              <a:rPr lang="en-US" kern="1200" dirty="0">
                <a:latin typeface="+mj-lt"/>
                <a:ea typeface="+mj-ea"/>
                <a:cs typeface="+mj-cs"/>
              </a:rPr>
              <a:t> </a:t>
            </a:r>
          </a:p>
        </p:txBody>
      </p:sp>
      <p:sp>
        <p:nvSpPr>
          <p:cNvPr id="5" name="TextBox 4"/>
          <p:cNvSpPr txBox="1"/>
          <p:nvPr/>
        </p:nvSpPr>
        <p:spPr>
          <a:xfrm>
            <a:off x="1524000" y="2819400"/>
            <a:ext cx="4343400" cy="4270375"/>
          </a:xfrm>
          <a:prstGeom prst="rect">
            <a:avLst/>
          </a:prstGeom>
        </p:spPr>
        <p:txBody>
          <a:bodyPr vert="horz" lIns="91440" tIns="45720" rIns="91440" bIns="45720" rtlCol="0">
            <a:normAutofit/>
          </a:bodyPr>
          <a:lstStyle/>
          <a:p>
            <a:pPr>
              <a:lnSpc>
                <a:spcPct val="90000"/>
              </a:lnSpc>
              <a:spcBef>
                <a:spcPts val="1800"/>
              </a:spcBef>
              <a:buClr>
                <a:schemeClr val="accent1"/>
              </a:buClr>
            </a:pPr>
            <a:r>
              <a:rPr lang="en-US" sz="2000" dirty="0" err="1">
                <a:solidFill>
                  <a:schemeClr val="tx1">
                    <a:lumMod val="85000"/>
                  </a:schemeClr>
                </a:solidFill>
              </a:rPr>
              <a:t>Procesorul</a:t>
            </a:r>
            <a:r>
              <a:rPr lang="en-US" sz="2000" dirty="0">
                <a:solidFill>
                  <a:schemeClr val="tx1">
                    <a:lumMod val="85000"/>
                  </a:schemeClr>
                </a:solidFill>
              </a:rPr>
              <a:t> </a:t>
            </a:r>
            <a:r>
              <a:rPr lang="en-US" sz="2000" dirty="0" err="1">
                <a:solidFill>
                  <a:schemeClr val="tx1">
                    <a:lumMod val="85000"/>
                  </a:schemeClr>
                </a:solidFill>
              </a:rPr>
              <a:t>este</a:t>
            </a:r>
            <a:r>
              <a:rPr lang="en-US" sz="2000" dirty="0">
                <a:solidFill>
                  <a:schemeClr val="tx1">
                    <a:lumMod val="85000"/>
                  </a:schemeClr>
                </a:solidFill>
              </a:rPr>
              <a:t> </a:t>
            </a:r>
            <a:r>
              <a:rPr lang="en-US" sz="2000" dirty="0" err="1">
                <a:solidFill>
                  <a:schemeClr val="tx1">
                    <a:lumMod val="85000"/>
                  </a:schemeClr>
                </a:solidFill>
              </a:rPr>
              <a:t>elementul</a:t>
            </a:r>
            <a:r>
              <a:rPr lang="en-US" sz="2000" dirty="0">
                <a:solidFill>
                  <a:schemeClr val="tx1">
                    <a:lumMod val="85000"/>
                  </a:schemeClr>
                </a:solidFill>
              </a:rPr>
              <a:t> principal al </a:t>
            </a:r>
            <a:r>
              <a:rPr lang="en-US" sz="2000" dirty="0" err="1">
                <a:solidFill>
                  <a:schemeClr val="tx1">
                    <a:lumMod val="85000"/>
                  </a:schemeClr>
                </a:solidFill>
              </a:rPr>
              <a:t>unui</a:t>
            </a:r>
            <a:r>
              <a:rPr lang="en-US" sz="2000" dirty="0">
                <a:solidFill>
                  <a:schemeClr val="tx1">
                    <a:lumMod val="85000"/>
                  </a:schemeClr>
                </a:solidFill>
              </a:rPr>
              <a:t> </a:t>
            </a:r>
            <a:r>
              <a:rPr lang="en-US" sz="2000" dirty="0" err="1">
                <a:solidFill>
                  <a:schemeClr val="tx1">
                    <a:lumMod val="85000"/>
                  </a:schemeClr>
                </a:solidFill>
              </a:rPr>
              <a:t>sistem</a:t>
            </a:r>
            <a:r>
              <a:rPr lang="en-US" sz="2000" dirty="0">
                <a:solidFill>
                  <a:schemeClr val="tx1">
                    <a:lumMod val="85000"/>
                  </a:schemeClr>
                </a:solidFill>
              </a:rPr>
              <a:t> de </a:t>
            </a:r>
            <a:r>
              <a:rPr lang="en-US" sz="2000" dirty="0" err="1">
                <a:solidFill>
                  <a:schemeClr val="tx1">
                    <a:lumMod val="85000"/>
                  </a:schemeClr>
                </a:solidFill>
              </a:rPr>
              <a:t>calcul</a:t>
            </a:r>
            <a:r>
              <a:rPr lang="en-US" sz="2000" dirty="0">
                <a:solidFill>
                  <a:schemeClr val="tx1">
                    <a:lumMod val="85000"/>
                  </a:schemeClr>
                </a:solidFill>
              </a:rPr>
              <a:t> </a:t>
            </a:r>
            <a:r>
              <a:rPr lang="en-US" sz="2000" dirty="0" err="1">
                <a:solidFill>
                  <a:schemeClr val="tx1">
                    <a:lumMod val="85000"/>
                  </a:schemeClr>
                </a:solidFill>
              </a:rPr>
              <a:t>și</a:t>
            </a:r>
            <a:r>
              <a:rPr lang="en-US" sz="2000" dirty="0">
                <a:solidFill>
                  <a:schemeClr val="tx1">
                    <a:lumMod val="85000"/>
                  </a:schemeClr>
                </a:solidFill>
              </a:rPr>
              <a:t> </a:t>
            </a:r>
            <a:r>
              <a:rPr lang="en-US" sz="2000" dirty="0" err="1">
                <a:solidFill>
                  <a:schemeClr val="tx1">
                    <a:lumMod val="85000"/>
                  </a:schemeClr>
                </a:solidFill>
              </a:rPr>
              <a:t>încorporează</a:t>
            </a:r>
            <a:r>
              <a:rPr lang="en-US" sz="2000" dirty="0">
                <a:solidFill>
                  <a:schemeClr val="tx1">
                    <a:lumMod val="85000"/>
                  </a:schemeClr>
                </a:solidFill>
              </a:rPr>
              <a:t> </a:t>
            </a:r>
            <a:r>
              <a:rPr lang="en-US" sz="2000" dirty="0" err="1">
                <a:solidFill>
                  <a:schemeClr val="tx1">
                    <a:lumMod val="85000"/>
                  </a:schemeClr>
                </a:solidFill>
              </a:rPr>
              <a:t>funcțiile</a:t>
            </a:r>
            <a:r>
              <a:rPr lang="en-US" sz="2000" dirty="0">
                <a:solidFill>
                  <a:schemeClr val="tx1">
                    <a:lumMod val="85000"/>
                  </a:schemeClr>
                </a:solidFill>
              </a:rPr>
              <a:t> </a:t>
            </a:r>
            <a:r>
              <a:rPr lang="en-US" sz="2000" dirty="0" err="1">
                <a:solidFill>
                  <a:schemeClr val="tx1">
                    <a:lumMod val="85000"/>
                  </a:schemeClr>
                </a:solidFill>
              </a:rPr>
              <a:t>unității</a:t>
            </a:r>
            <a:r>
              <a:rPr lang="en-US" sz="2000" dirty="0">
                <a:solidFill>
                  <a:schemeClr val="tx1">
                    <a:lumMod val="85000"/>
                  </a:schemeClr>
                </a:solidFill>
              </a:rPr>
              <a:t> centrale de </a:t>
            </a:r>
            <a:r>
              <a:rPr lang="en-US" sz="2000" dirty="0" err="1">
                <a:solidFill>
                  <a:schemeClr val="tx1">
                    <a:lumMod val="85000"/>
                  </a:schemeClr>
                </a:solidFill>
              </a:rPr>
              <a:t>prelucrare</a:t>
            </a:r>
            <a:r>
              <a:rPr lang="en-US" sz="2000" dirty="0">
                <a:solidFill>
                  <a:schemeClr val="tx1">
                    <a:lumMod val="85000"/>
                  </a:schemeClr>
                </a:solidFill>
              </a:rPr>
              <a:t> a </a:t>
            </a:r>
            <a:r>
              <a:rPr lang="en-US" sz="2000" dirty="0" err="1">
                <a:solidFill>
                  <a:schemeClr val="tx1">
                    <a:lumMod val="85000"/>
                  </a:schemeClr>
                </a:solidFill>
              </a:rPr>
              <a:t>informației</a:t>
            </a:r>
            <a:r>
              <a:rPr lang="en-US" sz="2000" dirty="0">
                <a:solidFill>
                  <a:schemeClr val="tx1">
                    <a:lumMod val="85000"/>
                  </a:schemeClr>
                </a:solidFill>
              </a:rPr>
              <a:t> a </a:t>
            </a:r>
            <a:r>
              <a:rPr lang="en-US" sz="2000" dirty="0" err="1">
                <a:solidFill>
                  <a:schemeClr val="tx1">
                    <a:lumMod val="85000"/>
                  </a:schemeClr>
                </a:solidFill>
              </a:rPr>
              <a:t>unui</a:t>
            </a:r>
            <a:r>
              <a:rPr lang="en-US" sz="2000" dirty="0">
                <a:solidFill>
                  <a:schemeClr val="tx1">
                    <a:lumMod val="85000"/>
                  </a:schemeClr>
                </a:solidFill>
              </a:rPr>
              <a:t> calculator </a:t>
            </a:r>
            <a:r>
              <a:rPr lang="en-US" sz="2000" dirty="0" err="1">
                <a:solidFill>
                  <a:schemeClr val="tx1">
                    <a:lumMod val="85000"/>
                  </a:schemeClr>
                </a:solidFill>
              </a:rPr>
              <a:t>sau</a:t>
            </a:r>
            <a:r>
              <a:rPr lang="en-US" sz="2000" dirty="0">
                <a:solidFill>
                  <a:schemeClr val="tx1">
                    <a:lumMod val="85000"/>
                  </a:schemeClr>
                </a:solidFill>
              </a:rPr>
              <a:t> a </a:t>
            </a:r>
            <a:r>
              <a:rPr lang="en-US" sz="2000" dirty="0" err="1">
                <a:solidFill>
                  <a:schemeClr val="tx1">
                    <a:lumMod val="85000"/>
                  </a:schemeClr>
                </a:solidFill>
              </a:rPr>
              <a:t>unui</a:t>
            </a:r>
            <a:r>
              <a:rPr lang="en-US" sz="2000" dirty="0">
                <a:solidFill>
                  <a:schemeClr val="tx1">
                    <a:lumMod val="85000"/>
                  </a:schemeClr>
                </a:solidFill>
              </a:rPr>
              <a:t> </a:t>
            </a:r>
            <a:r>
              <a:rPr lang="en-US" sz="2000" dirty="0" err="1">
                <a:solidFill>
                  <a:schemeClr val="tx1">
                    <a:lumMod val="85000"/>
                  </a:schemeClr>
                </a:solidFill>
              </a:rPr>
              <a:t>sistem</a:t>
            </a:r>
            <a:r>
              <a:rPr lang="en-US" sz="2000" dirty="0">
                <a:solidFill>
                  <a:schemeClr val="tx1">
                    <a:lumMod val="85000"/>
                  </a:schemeClr>
                </a:solidFill>
              </a:rPr>
              <a:t> electronic </a:t>
            </a:r>
            <a:r>
              <a:rPr lang="en-US" sz="2000" dirty="0" err="1">
                <a:solidFill>
                  <a:schemeClr val="tx1">
                    <a:lumMod val="85000"/>
                  </a:schemeClr>
                </a:solidFill>
              </a:rPr>
              <a:t>structurat</a:t>
            </a:r>
            <a:r>
              <a:rPr lang="en-US" sz="2000" dirty="0">
                <a:solidFill>
                  <a:schemeClr val="tx1">
                    <a:lumMod val="85000"/>
                  </a:schemeClr>
                </a:solidFill>
              </a:rPr>
              <a:t> </a:t>
            </a:r>
            <a:r>
              <a:rPr lang="en-US" sz="2000" dirty="0" err="1">
                <a:solidFill>
                  <a:schemeClr val="tx1">
                    <a:lumMod val="85000"/>
                  </a:schemeClr>
                </a:solidFill>
              </a:rPr>
              <a:t>funcțional</a:t>
            </a:r>
            <a:r>
              <a:rPr lang="en-US" sz="2000" dirty="0">
                <a:solidFill>
                  <a:schemeClr val="tx1">
                    <a:lumMod val="85000"/>
                  </a:schemeClr>
                </a:solidFill>
              </a:rPr>
              <a:t> (care </a:t>
            </a:r>
            <a:r>
              <a:rPr lang="en-US" sz="2000" dirty="0" err="1">
                <a:solidFill>
                  <a:schemeClr val="tx1">
                    <a:lumMod val="85000"/>
                  </a:schemeClr>
                </a:solidFill>
              </a:rPr>
              <a:t>coordonează</a:t>
            </a:r>
            <a:r>
              <a:rPr lang="en-US" sz="2000" dirty="0">
                <a:solidFill>
                  <a:schemeClr val="tx1">
                    <a:lumMod val="85000"/>
                  </a:schemeClr>
                </a:solidFill>
              </a:rPr>
              <a:t> </a:t>
            </a:r>
            <a:r>
              <a:rPr lang="en-US" sz="2000" dirty="0" err="1">
                <a:solidFill>
                  <a:schemeClr val="tx1">
                    <a:lumMod val="85000"/>
                  </a:schemeClr>
                </a:solidFill>
              </a:rPr>
              <a:t>sistemul</a:t>
            </a:r>
            <a:r>
              <a:rPr lang="en-US" sz="2000" dirty="0">
                <a:solidFill>
                  <a:schemeClr val="tx1">
                    <a:lumMod val="85000"/>
                  </a:schemeClr>
                </a:solidFill>
              </a:rPr>
              <a:t>).</a:t>
            </a:r>
          </a:p>
          <a:p>
            <a:pPr>
              <a:lnSpc>
                <a:spcPct val="90000"/>
              </a:lnSpc>
              <a:spcBef>
                <a:spcPts val="1800"/>
              </a:spcBef>
              <a:buClr>
                <a:schemeClr val="accent1"/>
              </a:buClr>
            </a:pPr>
            <a:endParaRPr lang="en-US" sz="2000" dirty="0">
              <a:solidFill>
                <a:schemeClr val="tx1">
                  <a:lumMod val="85000"/>
                </a:schemeClr>
              </a:solidFill>
            </a:endParaRPr>
          </a:p>
        </p:txBody>
      </p:sp>
      <p:pic>
        <p:nvPicPr>
          <p:cNvPr id="4" name="Content Placeholder 3"/>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361112" y="1825625"/>
            <a:ext cx="4270375" cy="4270375"/>
          </a:xfrm>
          <a:noFill/>
        </p:spPr>
      </p:pic>
      <p:grpSp>
        <p:nvGrpSpPr>
          <p:cNvPr id="3" name="Group 2">
            <a:extLst>
              <a:ext uri="{FF2B5EF4-FFF2-40B4-BE49-F238E27FC236}">
                <a16:creationId xmlns:a16="http://schemas.microsoft.com/office/drawing/2014/main" id="{D5E619CC-AACD-40AD-4829-3F12178D09B2}"/>
              </a:ext>
            </a:extLst>
          </p:cNvPr>
          <p:cNvGrpSpPr/>
          <p:nvPr/>
        </p:nvGrpSpPr>
        <p:grpSpPr>
          <a:xfrm rot="21271838">
            <a:off x="-2716025" y="-2108170"/>
            <a:ext cx="4900653" cy="4704731"/>
            <a:chOff x="-2069847" y="-2287595"/>
            <a:chExt cx="4900653" cy="4704731"/>
          </a:xfrm>
        </p:grpSpPr>
        <p:sp>
          <p:nvSpPr>
            <p:cNvPr id="7" name="Oval 6">
              <a:extLst>
                <a:ext uri="{FF2B5EF4-FFF2-40B4-BE49-F238E27FC236}">
                  <a16:creationId xmlns:a16="http://schemas.microsoft.com/office/drawing/2014/main" id="{49D530D5-FA22-CFE0-8A78-660CE04A1EC6}"/>
                </a:ext>
              </a:extLst>
            </p:cNvPr>
            <p:cNvSpPr/>
            <p:nvPr/>
          </p:nvSpPr>
          <p:spPr>
            <a:xfrm rot="2183801">
              <a:off x="-1111525" y="-1876658"/>
              <a:ext cx="3942331" cy="4293794"/>
            </a:xfrm>
            <a:prstGeom prst="ellipse">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RO"/>
            </a:p>
          </p:txBody>
        </p:sp>
        <p:sp>
          <p:nvSpPr>
            <p:cNvPr id="8" name="Oval 7">
              <a:extLst>
                <a:ext uri="{FF2B5EF4-FFF2-40B4-BE49-F238E27FC236}">
                  <a16:creationId xmlns:a16="http://schemas.microsoft.com/office/drawing/2014/main" id="{2C27D821-DB79-4449-0831-0DC57BCAEFC6}"/>
                </a:ext>
              </a:extLst>
            </p:cNvPr>
            <p:cNvSpPr/>
            <p:nvPr/>
          </p:nvSpPr>
          <p:spPr>
            <a:xfrm rot="2183801">
              <a:off x="-1553130" y="-1825667"/>
              <a:ext cx="3876185" cy="3679717"/>
            </a:xfrm>
            <a:prstGeom prst="ellipse">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RO"/>
            </a:p>
          </p:txBody>
        </p:sp>
        <p:sp>
          <p:nvSpPr>
            <p:cNvPr id="9" name="Oval 8">
              <a:extLst>
                <a:ext uri="{FF2B5EF4-FFF2-40B4-BE49-F238E27FC236}">
                  <a16:creationId xmlns:a16="http://schemas.microsoft.com/office/drawing/2014/main" id="{D9C9A79E-B703-7BF3-0844-43778FB8AE90}"/>
                </a:ext>
              </a:extLst>
            </p:cNvPr>
            <p:cNvSpPr/>
            <p:nvPr/>
          </p:nvSpPr>
          <p:spPr>
            <a:xfrm rot="2183801">
              <a:off x="-2069847" y="-2287595"/>
              <a:ext cx="3774440" cy="3581400"/>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RO"/>
            </a:p>
          </p:txBody>
        </p:sp>
      </p:grpSp>
      <p:pic>
        <p:nvPicPr>
          <p:cNvPr id="10" name="Picture 9">
            <a:extLst>
              <a:ext uri="{FF2B5EF4-FFF2-40B4-BE49-F238E27FC236}">
                <a16:creationId xmlns:a16="http://schemas.microsoft.com/office/drawing/2014/main" id="{5E1862E2-79E7-646E-F40A-D5148168BAD7}"/>
              </a:ext>
            </a:extLst>
          </p:cNvPr>
          <p:cNvPicPr>
            <a:picLocks noChangeAspect="1"/>
          </p:cNvPicPr>
          <p:nvPr/>
        </p:nvPicPr>
        <p:blipFill>
          <a:blip r:embed="rId3"/>
          <a:stretch>
            <a:fillRect/>
          </a:stretch>
        </p:blipFill>
        <p:spPr>
          <a:xfrm>
            <a:off x="2209800" y="6220114"/>
            <a:ext cx="7772400" cy="637886"/>
          </a:xfrm>
          <a:prstGeom prst="rect">
            <a:avLst/>
          </a:prstGeom>
        </p:spPr>
      </p:pic>
    </p:spTree>
    <p:extLst>
      <p:ext uri="{BB962C8B-B14F-4D97-AF65-F5344CB8AC3E}">
        <p14:creationId xmlns:p14="http://schemas.microsoft.com/office/powerpoint/2010/main" val="805122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04901" y="890381"/>
            <a:ext cx="9144000" cy="1143000"/>
          </a:xfrm>
        </p:spPr>
        <p:txBody>
          <a:bodyPr anchor="b">
            <a:normAutofit/>
          </a:bodyPr>
          <a:lstStyle/>
          <a:p>
            <a:r>
              <a:rPr lang="ro-RO" dirty="0"/>
              <a:t>Ram</a:t>
            </a:r>
            <a:endParaRPr dirty="0"/>
          </a:p>
        </p:txBody>
      </p:sp>
      <p:sp>
        <p:nvSpPr>
          <p:cNvPr id="4" name="Content Placeholder 3"/>
          <p:cNvSpPr>
            <a:spLocks noGrp="1"/>
          </p:cNvSpPr>
          <p:nvPr>
            <p:ph sz="half" idx="1"/>
          </p:nvPr>
        </p:nvSpPr>
        <p:spPr>
          <a:xfrm>
            <a:off x="373381" y="2773680"/>
            <a:ext cx="5791200" cy="5489575"/>
          </a:xfrm>
        </p:spPr>
        <p:txBody>
          <a:bodyPr>
            <a:normAutofit/>
          </a:bodyPr>
          <a:lstStyle/>
          <a:p>
            <a:pPr marL="0" indent="0">
              <a:buNone/>
            </a:pPr>
            <a:r>
              <a:rPr lang="ro-RO" sz="1600" dirty="0"/>
              <a:t>Memoria cu acces </a:t>
            </a:r>
            <a:r>
              <a:rPr lang="ro-RO" sz="1600" dirty="0" err="1"/>
              <a:t>aleator</a:t>
            </a:r>
            <a:r>
              <a:rPr lang="ro-RO" sz="1600" dirty="0"/>
              <a:t> (RAM) este un tip de memorie de calculator care permite accesul </a:t>
            </a:r>
            <a:r>
              <a:rPr lang="ro-RO" sz="1600" dirty="0" err="1"/>
              <a:t>aleator</a:t>
            </a:r>
            <a:r>
              <a:rPr lang="ro-RO" sz="1600" dirty="0"/>
              <a:t> la orice locație sau adresă, fără a fi necesar un timp variabil de acces, cum se întâmplă la dispozitivele magnetice sau optice. RAM se implementează pe cipuri electronice rapide și fără părți în mișcare și este esențială pentru îmbunătățirea performanței sistemelor de calcul.</a:t>
            </a:r>
          </a:p>
          <a:p>
            <a:pPr marL="0" indent="0">
              <a:buNone/>
            </a:pPr>
            <a:r>
              <a:rPr lang="ro-RO" sz="1600" dirty="0"/>
              <a:t>Memoria RAM este volatilă, ceea ce înseamnă că datele stocate sunt pierdute odată cu oprirea calculatorului. Cu toate acestea, avantajul RAM față de alte medii de stocare constă în viteza de acces extrem de mare, fiind de mii de ori mai rapidă decât un disc dur. Există și memorii RAM nevolatile, precum ROM și flash, dar prețul pe gigabyte al RAM este considerabil mai mare.</a:t>
            </a:r>
          </a:p>
          <a:p>
            <a:pPr marL="0" indent="0">
              <a:buNone/>
            </a:pPr>
            <a:endParaRPr lang="en-US" sz="1600"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64581" y="180562"/>
            <a:ext cx="4343400" cy="3290125"/>
          </a:xfrm>
          <a:prstGeom prst="rect">
            <a:avLst/>
          </a:prstGeom>
          <a:noFill/>
        </p:spPr>
      </p:pic>
      <p:graphicFrame>
        <p:nvGraphicFramePr>
          <p:cNvPr id="3" name="Diagram 2">
            <a:extLst>
              <a:ext uri="{FF2B5EF4-FFF2-40B4-BE49-F238E27FC236}">
                <a16:creationId xmlns:a16="http://schemas.microsoft.com/office/drawing/2014/main" id="{03FCFA6A-ED3C-F90D-69DD-4CBAE48CD189}"/>
              </a:ext>
            </a:extLst>
          </p:cNvPr>
          <p:cNvGraphicFramePr/>
          <p:nvPr>
            <p:extLst>
              <p:ext uri="{D42A27DB-BD31-4B8C-83A1-F6EECF244321}">
                <p14:modId xmlns:p14="http://schemas.microsoft.com/office/powerpoint/2010/main" val="2410375906"/>
              </p:ext>
            </p:extLst>
          </p:nvPr>
        </p:nvGraphicFramePr>
        <p:xfrm>
          <a:off x="6134101" y="2743200"/>
          <a:ext cx="4114800" cy="2971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xtBox 6">
            <a:extLst>
              <a:ext uri="{FF2B5EF4-FFF2-40B4-BE49-F238E27FC236}">
                <a16:creationId xmlns:a16="http://schemas.microsoft.com/office/drawing/2014/main" id="{6F06453F-74B9-9B7C-8AC8-D01BA689DFBF}"/>
              </a:ext>
            </a:extLst>
          </p:cNvPr>
          <p:cNvSpPr txBox="1"/>
          <p:nvPr/>
        </p:nvSpPr>
        <p:spPr>
          <a:xfrm>
            <a:off x="6858000" y="5791200"/>
            <a:ext cx="2895600" cy="430887"/>
          </a:xfrm>
          <a:prstGeom prst="rect">
            <a:avLst/>
          </a:prstGeom>
          <a:noFill/>
        </p:spPr>
        <p:txBody>
          <a:bodyPr wrap="square" rtlCol="0">
            <a:spAutoFit/>
          </a:bodyPr>
          <a:lstStyle/>
          <a:p>
            <a:r>
              <a:rPr lang="en-RO" sz="1100" dirty="0"/>
              <a:t>* 5 cele mai cunoscute tipuri de ram(pentru alte tipuri de ram vizitați </a:t>
            </a:r>
            <a:r>
              <a:rPr lang="en-GB" sz="1100" dirty="0">
                <a:hlinkClick r:id="rId8"/>
              </a:rPr>
              <a:t>WIKIPEDIA</a:t>
            </a:r>
            <a:r>
              <a:rPr lang="en-GB" sz="1100" dirty="0"/>
              <a:t>)</a:t>
            </a:r>
            <a:endParaRPr lang="en-RO" sz="1100" dirty="0"/>
          </a:p>
        </p:txBody>
      </p:sp>
      <p:grpSp>
        <p:nvGrpSpPr>
          <p:cNvPr id="8" name="Group 7">
            <a:extLst>
              <a:ext uri="{FF2B5EF4-FFF2-40B4-BE49-F238E27FC236}">
                <a16:creationId xmlns:a16="http://schemas.microsoft.com/office/drawing/2014/main" id="{92E563D1-BA19-55F3-8DE4-7F2057FEB0B8}"/>
              </a:ext>
            </a:extLst>
          </p:cNvPr>
          <p:cNvGrpSpPr/>
          <p:nvPr/>
        </p:nvGrpSpPr>
        <p:grpSpPr>
          <a:xfrm rot="10391350">
            <a:off x="10042453" y="4693588"/>
            <a:ext cx="4900653" cy="4704731"/>
            <a:chOff x="-2069847" y="-2287595"/>
            <a:chExt cx="4900653" cy="4704731"/>
          </a:xfrm>
        </p:grpSpPr>
        <p:sp>
          <p:nvSpPr>
            <p:cNvPr id="9" name="Oval 8">
              <a:extLst>
                <a:ext uri="{FF2B5EF4-FFF2-40B4-BE49-F238E27FC236}">
                  <a16:creationId xmlns:a16="http://schemas.microsoft.com/office/drawing/2014/main" id="{7003DC74-1175-34A4-EFBA-AC5A0CE97C3A}"/>
                </a:ext>
              </a:extLst>
            </p:cNvPr>
            <p:cNvSpPr/>
            <p:nvPr/>
          </p:nvSpPr>
          <p:spPr>
            <a:xfrm rot="2183801">
              <a:off x="-1111525" y="-1876658"/>
              <a:ext cx="3942331" cy="4293794"/>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RO"/>
            </a:p>
          </p:txBody>
        </p:sp>
        <p:sp>
          <p:nvSpPr>
            <p:cNvPr id="10" name="Oval 9">
              <a:extLst>
                <a:ext uri="{FF2B5EF4-FFF2-40B4-BE49-F238E27FC236}">
                  <a16:creationId xmlns:a16="http://schemas.microsoft.com/office/drawing/2014/main" id="{EDEAFA76-8B8A-7AAA-5DBE-4FF178A735E7}"/>
                </a:ext>
              </a:extLst>
            </p:cNvPr>
            <p:cNvSpPr/>
            <p:nvPr/>
          </p:nvSpPr>
          <p:spPr>
            <a:xfrm rot="2183801">
              <a:off x="-1553130" y="-1825667"/>
              <a:ext cx="3876185" cy="3679717"/>
            </a:xfrm>
            <a:prstGeom prst="ellipse">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RO"/>
            </a:p>
          </p:txBody>
        </p:sp>
        <p:sp>
          <p:nvSpPr>
            <p:cNvPr id="11" name="Oval 10">
              <a:extLst>
                <a:ext uri="{FF2B5EF4-FFF2-40B4-BE49-F238E27FC236}">
                  <a16:creationId xmlns:a16="http://schemas.microsoft.com/office/drawing/2014/main" id="{B422A200-EC77-3000-B39F-E011F5397D3F}"/>
                </a:ext>
              </a:extLst>
            </p:cNvPr>
            <p:cNvSpPr/>
            <p:nvPr/>
          </p:nvSpPr>
          <p:spPr>
            <a:xfrm rot="2183801">
              <a:off x="-2069847" y="-2287595"/>
              <a:ext cx="3774440" cy="3581400"/>
            </a:xfrm>
            <a:prstGeom prst="ellipse">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RO"/>
            </a:p>
          </p:txBody>
        </p:sp>
      </p:grpSp>
      <p:pic>
        <p:nvPicPr>
          <p:cNvPr id="12" name="Picture 11">
            <a:extLst>
              <a:ext uri="{FF2B5EF4-FFF2-40B4-BE49-F238E27FC236}">
                <a16:creationId xmlns:a16="http://schemas.microsoft.com/office/drawing/2014/main" id="{5F56AC5D-F2AB-5479-5F66-C6CE486A51F1}"/>
              </a:ext>
            </a:extLst>
          </p:cNvPr>
          <p:cNvPicPr>
            <a:picLocks noChangeAspect="1"/>
          </p:cNvPicPr>
          <p:nvPr/>
        </p:nvPicPr>
        <p:blipFill>
          <a:blip r:embed="rId9"/>
          <a:stretch>
            <a:fillRect/>
          </a:stretch>
        </p:blipFill>
        <p:spPr>
          <a:xfrm>
            <a:off x="2209800" y="6220114"/>
            <a:ext cx="7772400" cy="637886"/>
          </a:xfrm>
          <a:prstGeom prst="rect">
            <a:avLst/>
          </a:prstGeom>
        </p:spPr>
      </p:pic>
    </p:spTree>
    <p:extLst>
      <p:ext uri="{BB962C8B-B14F-4D97-AF65-F5344CB8AC3E}">
        <p14:creationId xmlns:p14="http://schemas.microsoft.com/office/powerpoint/2010/main" val="11530276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err="1"/>
              <a:t>Stocare</a:t>
            </a:r>
            <a:endParaRPr lang="en-US" sz="4400" dirty="0"/>
          </a:p>
        </p:txBody>
      </p:sp>
      <p:graphicFrame>
        <p:nvGraphicFramePr>
          <p:cNvPr id="5" name="Content Placeholder 4">
            <a:extLst>
              <a:ext uri="{FF2B5EF4-FFF2-40B4-BE49-F238E27FC236}">
                <a16:creationId xmlns:a16="http://schemas.microsoft.com/office/drawing/2014/main" id="{023E2521-0973-8C95-8DB8-CC42E2C602C1}"/>
              </a:ext>
            </a:extLst>
          </p:cNvPr>
          <p:cNvGraphicFramePr>
            <a:graphicFrameLocks noGrp="1"/>
          </p:cNvGraphicFramePr>
          <p:nvPr>
            <p:ph idx="1"/>
            <p:extLst>
              <p:ext uri="{D42A27DB-BD31-4B8C-83A1-F6EECF244321}">
                <p14:modId xmlns:p14="http://schemas.microsoft.com/office/powerpoint/2010/main" val="445383124"/>
              </p:ext>
            </p:extLst>
          </p:nvPr>
        </p:nvGraphicFramePr>
        <p:xfrm>
          <a:off x="0" y="2133600"/>
          <a:ext cx="6248400" cy="3886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8" name="Picture 7" descr="A close-up of a hard drive&#10;&#10;AI-generated content may be incorrect.">
            <a:extLst>
              <a:ext uri="{FF2B5EF4-FFF2-40B4-BE49-F238E27FC236}">
                <a16:creationId xmlns:a16="http://schemas.microsoft.com/office/drawing/2014/main" id="{8257B375-8C92-AF6F-F657-E8DCE0CA827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458200" y="523240"/>
            <a:ext cx="2326454" cy="3066202"/>
          </a:xfrm>
          <a:prstGeom prst="rect">
            <a:avLst/>
          </a:prstGeom>
        </p:spPr>
      </p:pic>
      <p:pic>
        <p:nvPicPr>
          <p:cNvPr id="10" name="Picture 9" descr="A black rectangular object with white text&#10;&#10;AI-generated content may be incorrect.">
            <a:extLst>
              <a:ext uri="{FF2B5EF4-FFF2-40B4-BE49-F238E27FC236}">
                <a16:creationId xmlns:a16="http://schemas.microsoft.com/office/drawing/2014/main" id="{CD6DE611-70B5-2A30-B281-2E2608E1207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001000" y="3581400"/>
            <a:ext cx="3352800" cy="3352800"/>
          </a:xfrm>
          <a:prstGeom prst="rect">
            <a:avLst/>
          </a:prstGeom>
        </p:spPr>
      </p:pic>
      <p:cxnSp>
        <p:nvCxnSpPr>
          <p:cNvPr id="12" name="Elbow Connector 11">
            <a:extLst>
              <a:ext uri="{FF2B5EF4-FFF2-40B4-BE49-F238E27FC236}">
                <a16:creationId xmlns:a16="http://schemas.microsoft.com/office/drawing/2014/main" id="{DBC96272-8313-B2FC-A0D8-4E3395A4326E}"/>
              </a:ext>
            </a:extLst>
          </p:cNvPr>
          <p:cNvCxnSpPr/>
          <p:nvPr/>
        </p:nvCxnSpPr>
        <p:spPr>
          <a:xfrm flipV="1">
            <a:off x="5181600" y="2056341"/>
            <a:ext cx="3124200" cy="1372659"/>
          </a:xfrm>
          <a:prstGeom prst="bentConnector3">
            <a:avLst>
              <a:gd name="adj1" fmla="val 44472"/>
            </a:avLst>
          </a:prstGeom>
          <a:ln w="57150">
            <a:solidFill>
              <a:schemeClr val="accent2"/>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6" name="Elbow Connector 15">
            <a:extLst>
              <a:ext uri="{FF2B5EF4-FFF2-40B4-BE49-F238E27FC236}">
                <a16:creationId xmlns:a16="http://schemas.microsoft.com/office/drawing/2014/main" id="{23AFD083-26DC-FA11-1A2A-11019ECF7B5C}"/>
              </a:ext>
            </a:extLst>
          </p:cNvPr>
          <p:cNvCxnSpPr>
            <a:cxnSpLocks/>
            <a:endCxn id="10" idx="1"/>
          </p:cNvCxnSpPr>
          <p:nvPr/>
        </p:nvCxnSpPr>
        <p:spPr>
          <a:xfrm>
            <a:off x="5181600" y="4495800"/>
            <a:ext cx="2819400" cy="762000"/>
          </a:xfrm>
          <a:prstGeom prst="bentConnector3">
            <a:avLst/>
          </a:prstGeom>
          <a:ln w="57150">
            <a:solidFill>
              <a:schemeClr val="accent6"/>
            </a:solidFill>
            <a:headEnd type="triangle"/>
            <a:tailEnd type="triangle"/>
          </a:ln>
        </p:spPr>
        <p:style>
          <a:lnRef idx="1">
            <a:schemeClr val="accent1"/>
          </a:lnRef>
          <a:fillRef idx="0">
            <a:schemeClr val="accent1"/>
          </a:fillRef>
          <a:effectRef idx="0">
            <a:schemeClr val="accent1"/>
          </a:effectRef>
          <a:fontRef idx="minor">
            <a:schemeClr val="tx1"/>
          </a:fontRef>
        </p:style>
      </p:cxnSp>
      <p:pic>
        <p:nvPicPr>
          <p:cNvPr id="18" name="Picture 17">
            <a:extLst>
              <a:ext uri="{FF2B5EF4-FFF2-40B4-BE49-F238E27FC236}">
                <a16:creationId xmlns:a16="http://schemas.microsoft.com/office/drawing/2014/main" id="{3393C793-E989-320C-4C37-7F0D823075C9}"/>
              </a:ext>
            </a:extLst>
          </p:cNvPr>
          <p:cNvPicPr>
            <a:picLocks noChangeAspect="1"/>
          </p:cNvPicPr>
          <p:nvPr/>
        </p:nvPicPr>
        <p:blipFill>
          <a:blip r:embed="rId9"/>
          <a:stretch>
            <a:fillRect/>
          </a:stretch>
        </p:blipFill>
        <p:spPr>
          <a:xfrm>
            <a:off x="1849027" y="6220114"/>
            <a:ext cx="7772400" cy="637886"/>
          </a:xfrm>
          <a:prstGeom prst="rect">
            <a:avLst/>
          </a:prstGeom>
        </p:spPr>
      </p:pic>
    </p:spTree>
    <p:extLst>
      <p:ext uri="{BB962C8B-B14F-4D97-AF65-F5344CB8AC3E}">
        <p14:creationId xmlns:p14="http://schemas.microsoft.com/office/powerpoint/2010/main" val="28223109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CC1635-3F2A-5814-7889-10EAEDDEB5D8}"/>
              </a:ext>
            </a:extLst>
          </p:cNvPr>
          <p:cNvSpPr>
            <a:spLocks noGrp="1"/>
          </p:cNvSpPr>
          <p:nvPr>
            <p:ph type="title"/>
          </p:nvPr>
        </p:nvSpPr>
        <p:spPr>
          <a:xfrm>
            <a:off x="2141369" y="478248"/>
            <a:ext cx="9144000" cy="1143000"/>
          </a:xfrm>
        </p:spPr>
        <p:txBody>
          <a:bodyPr/>
          <a:lstStyle/>
          <a:p>
            <a:r>
              <a:rPr lang="en-RO" dirty="0"/>
              <a:t>SSD</a:t>
            </a:r>
          </a:p>
        </p:txBody>
      </p:sp>
      <p:sp>
        <p:nvSpPr>
          <p:cNvPr id="3" name="Content Placeholder 2">
            <a:extLst>
              <a:ext uri="{FF2B5EF4-FFF2-40B4-BE49-F238E27FC236}">
                <a16:creationId xmlns:a16="http://schemas.microsoft.com/office/drawing/2014/main" id="{E364490D-C071-8234-D7A8-A8E372101BC4}"/>
              </a:ext>
            </a:extLst>
          </p:cNvPr>
          <p:cNvSpPr>
            <a:spLocks noGrp="1"/>
          </p:cNvSpPr>
          <p:nvPr>
            <p:ph idx="1"/>
          </p:nvPr>
        </p:nvSpPr>
        <p:spPr>
          <a:xfrm>
            <a:off x="2499206" y="1828800"/>
            <a:ext cx="8168793" cy="4267200"/>
          </a:xfrm>
        </p:spPr>
        <p:txBody>
          <a:bodyPr>
            <a:normAutofit fontScale="92500" lnSpcReduction="10000"/>
          </a:bodyPr>
          <a:lstStyle/>
          <a:p>
            <a:r>
              <a:rPr lang="en-GB" sz="2400" dirty="0"/>
              <a:t>Un solid-state drive (</a:t>
            </a:r>
            <a:r>
              <a:rPr lang="en-GB" sz="2400" dirty="0" err="1"/>
              <a:t>expresie</a:t>
            </a:r>
            <a:r>
              <a:rPr lang="en-GB" sz="2400" dirty="0"/>
              <a:t> </a:t>
            </a:r>
            <a:r>
              <a:rPr lang="en-GB" sz="2400" dirty="0" err="1"/>
              <a:t>engleză</a:t>
            </a:r>
            <a:r>
              <a:rPr lang="en-GB" sz="2400" dirty="0"/>
              <a:t> cu </a:t>
            </a:r>
            <a:r>
              <a:rPr lang="en-GB" sz="2400" dirty="0" err="1"/>
              <a:t>traducerea</a:t>
            </a:r>
            <a:r>
              <a:rPr lang="en-GB" sz="2400" dirty="0"/>
              <a:t> </a:t>
            </a:r>
            <a:r>
              <a:rPr lang="en-GB" sz="2400" dirty="0" err="1"/>
              <a:t>liberă</a:t>
            </a:r>
            <a:r>
              <a:rPr lang="en-GB" sz="2400" dirty="0"/>
              <a:t> „</a:t>
            </a:r>
            <a:r>
              <a:rPr lang="en-GB" sz="2400" dirty="0" err="1"/>
              <a:t>unitate</a:t>
            </a:r>
            <a:r>
              <a:rPr lang="en-GB" sz="2400" dirty="0"/>
              <a:t> cu </a:t>
            </a:r>
            <a:r>
              <a:rPr lang="en-GB" sz="2400" dirty="0" err="1"/>
              <a:t>cipuri</a:t>
            </a:r>
            <a:r>
              <a:rPr lang="en-GB" sz="2400" dirty="0"/>
              <a:t>”; </a:t>
            </a:r>
            <a:r>
              <a:rPr lang="en-GB" sz="2400" dirty="0" err="1"/>
              <a:t>prescurtat</a:t>
            </a:r>
            <a:r>
              <a:rPr lang="en-GB" sz="2400" dirty="0"/>
              <a:t> SSD) </a:t>
            </a:r>
            <a:r>
              <a:rPr lang="en-GB" sz="2400" dirty="0" err="1"/>
              <a:t>este</a:t>
            </a:r>
            <a:r>
              <a:rPr lang="en-GB" sz="2400" dirty="0"/>
              <a:t> un </a:t>
            </a:r>
            <a:r>
              <a:rPr lang="en-GB" sz="2400" dirty="0" err="1"/>
              <a:t>dispozitiv</a:t>
            </a:r>
            <a:r>
              <a:rPr lang="en-GB" sz="2400" dirty="0"/>
              <a:t> de </a:t>
            </a:r>
            <a:r>
              <a:rPr lang="en-GB" sz="2400" dirty="0" err="1"/>
              <a:t>stocare</a:t>
            </a:r>
            <a:r>
              <a:rPr lang="en-GB" sz="2400" dirty="0"/>
              <a:t> a </a:t>
            </a:r>
            <a:r>
              <a:rPr lang="en-GB" sz="2400" dirty="0" err="1"/>
              <a:t>datelor</a:t>
            </a:r>
            <a:r>
              <a:rPr lang="en-GB" sz="2400" dirty="0"/>
              <a:t> care </a:t>
            </a:r>
            <a:r>
              <a:rPr lang="en-GB" sz="2400" dirty="0" err="1"/>
              <a:t>folosește</a:t>
            </a:r>
            <a:r>
              <a:rPr lang="en-GB" sz="2400" dirty="0"/>
              <a:t> </a:t>
            </a:r>
            <a:r>
              <a:rPr lang="en-GB" sz="2400" dirty="0" err="1"/>
              <a:t>memorii</a:t>
            </a:r>
            <a:r>
              <a:rPr lang="en-GB" sz="2400" dirty="0"/>
              <a:t> cu </a:t>
            </a:r>
            <a:r>
              <a:rPr lang="en-GB" sz="2400" dirty="0" err="1"/>
              <a:t>semiconductori</a:t>
            </a:r>
            <a:r>
              <a:rPr lang="en-GB" sz="2400" dirty="0"/>
              <a:t>, </a:t>
            </a:r>
            <a:r>
              <a:rPr lang="en-GB" sz="2400" dirty="0" err="1"/>
              <a:t>construite</a:t>
            </a:r>
            <a:r>
              <a:rPr lang="en-GB" sz="2400" dirty="0"/>
              <a:t> pe </a:t>
            </a:r>
            <a:r>
              <a:rPr lang="en-GB" sz="2400" dirty="0" err="1"/>
              <a:t>baza</a:t>
            </a:r>
            <a:r>
              <a:rPr lang="en-GB" sz="2400" dirty="0"/>
              <a:t> </a:t>
            </a:r>
            <a:r>
              <a:rPr lang="en-GB" sz="2400" dirty="0" err="1"/>
              <a:t>studiilor</a:t>
            </a:r>
            <a:r>
              <a:rPr lang="en-GB" sz="2400" dirty="0"/>
              <a:t> de </a:t>
            </a:r>
            <a:r>
              <a:rPr lang="en-GB" sz="2400" dirty="0" err="1"/>
              <a:t>fizica</a:t>
            </a:r>
            <a:r>
              <a:rPr lang="en-GB" sz="2400" dirty="0"/>
              <a:t> </a:t>
            </a:r>
            <a:r>
              <a:rPr lang="en-GB" sz="2400" dirty="0" err="1"/>
              <a:t>stării</a:t>
            </a:r>
            <a:r>
              <a:rPr lang="en-GB" sz="2400" dirty="0"/>
              <a:t> </a:t>
            </a:r>
            <a:r>
              <a:rPr lang="en-GB" sz="2400" dirty="0" err="1"/>
              <a:t>solide</a:t>
            </a:r>
            <a:r>
              <a:rPr lang="en-GB" sz="2400" dirty="0"/>
              <a:t>. SSD-urile se </a:t>
            </a:r>
            <a:r>
              <a:rPr lang="en-GB" sz="2400" dirty="0" err="1"/>
              <a:t>deosebesc</a:t>
            </a:r>
            <a:r>
              <a:rPr lang="en-GB" sz="2400" dirty="0"/>
              <a:t> de </a:t>
            </a:r>
            <a:r>
              <a:rPr lang="en-GB" sz="2400" dirty="0" err="1"/>
              <a:t>unitățile</a:t>
            </a:r>
            <a:r>
              <a:rPr lang="en-GB" sz="2400" dirty="0"/>
              <a:t> cu </a:t>
            </a:r>
            <a:r>
              <a:rPr lang="en-GB" sz="2400" dirty="0" err="1"/>
              <a:t>discuri</a:t>
            </a:r>
            <a:r>
              <a:rPr lang="en-GB" sz="2400" dirty="0"/>
              <a:t> dure </a:t>
            </a:r>
            <a:r>
              <a:rPr lang="en-GB" sz="2400" dirty="0" err="1"/>
              <a:t>clasice</a:t>
            </a:r>
            <a:r>
              <a:rPr lang="en-GB" sz="2400" dirty="0"/>
              <a:t> care sunt </a:t>
            </a:r>
            <a:r>
              <a:rPr lang="en-GB" sz="2400" dirty="0" err="1"/>
              <a:t>dispozitive</a:t>
            </a:r>
            <a:r>
              <a:rPr lang="en-GB" sz="2400" dirty="0"/>
              <a:t> </a:t>
            </a:r>
            <a:r>
              <a:rPr lang="en-GB" sz="2400" dirty="0" err="1"/>
              <a:t>electromecanice</a:t>
            </a:r>
            <a:r>
              <a:rPr lang="en-GB" sz="2400" dirty="0"/>
              <a:t> cu </a:t>
            </a:r>
            <a:r>
              <a:rPr lang="en-GB" sz="2400" dirty="0" err="1"/>
              <a:t>discuri</a:t>
            </a:r>
            <a:r>
              <a:rPr lang="en-GB" sz="2400" dirty="0"/>
              <a:t> de </a:t>
            </a:r>
            <a:r>
              <a:rPr lang="en-GB" sz="2400" dirty="0" err="1"/>
              <a:t>stocare</a:t>
            </a:r>
            <a:r>
              <a:rPr lang="en-GB" sz="2400" dirty="0"/>
              <a:t> </a:t>
            </a:r>
            <a:r>
              <a:rPr lang="en-GB" sz="2400" dirty="0" err="1"/>
              <a:t>aflate</a:t>
            </a:r>
            <a:r>
              <a:rPr lang="en-GB" sz="2400" dirty="0"/>
              <a:t> </a:t>
            </a:r>
            <a:r>
              <a:rPr lang="en-GB" sz="2400" dirty="0" err="1"/>
              <a:t>în</a:t>
            </a:r>
            <a:r>
              <a:rPr lang="en-GB" sz="2400" dirty="0"/>
              <a:t> </a:t>
            </a:r>
            <a:r>
              <a:rPr lang="en-GB" sz="2400" dirty="0" err="1"/>
              <a:t>mișcare</a:t>
            </a:r>
            <a:r>
              <a:rPr lang="en-GB" sz="2400" dirty="0"/>
              <a:t>, </a:t>
            </a:r>
            <a:r>
              <a:rPr lang="en-GB" sz="2400" dirty="0" err="1"/>
              <a:t>prin</a:t>
            </a:r>
            <a:r>
              <a:rPr lang="en-GB" sz="2400" dirty="0"/>
              <a:t> </a:t>
            </a:r>
            <a:r>
              <a:rPr lang="en-GB" sz="2400" dirty="0" err="1"/>
              <a:t>aceea</a:t>
            </a:r>
            <a:r>
              <a:rPr lang="en-GB" sz="2400" dirty="0"/>
              <a:t> </a:t>
            </a:r>
            <a:r>
              <a:rPr lang="en-GB" sz="2400" dirty="0" err="1"/>
              <a:t>că</a:t>
            </a:r>
            <a:r>
              <a:rPr lang="en-GB" sz="2400" dirty="0"/>
              <a:t> SSD-urile </a:t>
            </a:r>
            <a:r>
              <a:rPr lang="en-GB" sz="2400" dirty="0" err="1"/>
              <a:t>folosesc</a:t>
            </a:r>
            <a:r>
              <a:rPr lang="en-GB" sz="2400" dirty="0"/>
              <a:t> </a:t>
            </a:r>
            <a:r>
              <a:rPr lang="en-GB" sz="2400" dirty="0" err="1"/>
              <a:t>numai</a:t>
            </a:r>
            <a:r>
              <a:rPr lang="en-GB" sz="2400" dirty="0"/>
              <a:t> </a:t>
            </a:r>
            <a:r>
              <a:rPr lang="en-GB" sz="2400" dirty="0" err="1"/>
              <a:t>microcipuri</a:t>
            </a:r>
            <a:r>
              <a:rPr lang="en-GB" sz="2400" dirty="0"/>
              <a:t> care </a:t>
            </a:r>
            <a:r>
              <a:rPr lang="en-GB" sz="2400" dirty="0" err="1"/>
              <a:t>rețin</a:t>
            </a:r>
            <a:r>
              <a:rPr lang="en-GB" sz="2400" dirty="0"/>
              <a:t> </a:t>
            </a:r>
            <a:r>
              <a:rPr lang="en-GB" sz="2400" dirty="0" err="1"/>
              <a:t>datele</a:t>
            </a:r>
            <a:r>
              <a:rPr lang="en-GB" sz="2400" dirty="0"/>
              <a:t> </a:t>
            </a:r>
            <a:r>
              <a:rPr lang="en-GB" sz="2400" dirty="0" err="1"/>
              <a:t>în</a:t>
            </a:r>
            <a:r>
              <a:rPr lang="en-GB" sz="2400" dirty="0"/>
              <a:t> </a:t>
            </a:r>
            <a:r>
              <a:rPr lang="en-GB" sz="2400" dirty="0" err="1"/>
              <a:t>memorii</a:t>
            </a:r>
            <a:r>
              <a:rPr lang="en-GB" sz="2400" dirty="0"/>
              <a:t> </a:t>
            </a:r>
            <a:r>
              <a:rPr lang="en-GB" sz="2400" dirty="0" err="1"/>
              <a:t>nevolatile</a:t>
            </a:r>
            <a:r>
              <a:rPr lang="en-GB" sz="2400" dirty="0"/>
              <a:t>, </a:t>
            </a:r>
            <a:r>
              <a:rPr lang="en-GB" sz="2400" dirty="0" err="1"/>
              <a:t>fără</a:t>
            </a:r>
            <a:r>
              <a:rPr lang="en-GB" sz="2400" dirty="0"/>
              <a:t> </a:t>
            </a:r>
            <a:r>
              <a:rPr lang="en-GB" sz="2400" dirty="0" err="1"/>
              <a:t>să</a:t>
            </a:r>
            <a:r>
              <a:rPr lang="en-GB" sz="2400" dirty="0"/>
              <a:t> </a:t>
            </a:r>
            <a:r>
              <a:rPr lang="en-GB" sz="2400" dirty="0" err="1"/>
              <a:t>aibă</a:t>
            </a:r>
            <a:r>
              <a:rPr lang="en-GB" sz="2400" dirty="0"/>
              <a:t> </a:t>
            </a:r>
            <a:r>
              <a:rPr lang="en-GB" sz="2400" dirty="0" err="1"/>
              <a:t>părți</a:t>
            </a:r>
            <a:r>
              <a:rPr lang="en-GB" sz="2400" dirty="0"/>
              <a:t> mobile. SSD-urile sunt </a:t>
            </a:r>
            <a:r>
              <a:rPr lang="en-GB" sz="2400" dirty="0" err="1"/>
              <a:t>mai</a:t>
            </a:r>
            <a:r>
              <a:rPr lang="en-GB" sz="2400" dirty="0"/>
              <a:t> </a:t>
            </a:r>
            <a:r>
              <a:rPr lang="en-GB" sz="2400" dirty="0" err="1"/>
              <a:t>rezistente</a:t>
            </a:r>
            <a:r>
              <a:rPr lang="en-GB" sz="2400" dirty="0"/>
              <a:t> la </a:t>
            </a:r>
            <a:r>
              <a:rPr lang="en-GB" sz="2400" dirty="0" err="1"/>
              <a:t>șocurile</a:t>
            </a:r>
            <a:r>
              <a:rPr lang="en-GB" sz="2400" dirty="0"/>
              <a:t> </a:t>
            </a:r>
            <a:r>
              <a:rPr lang="en-GB" sz="2400" dirty="0" err="1"/>
              <a:t>mecanice</a:t>
            </a:r>
            <a:r>
              <a:rPr lang="en-GB" sz="2400" dirty="0"/>
              <a:t>, </a:t>
            </a:r>
            <a:r>
              <a:rPr lang="en-GB" sz="2400" dirty="0" err="1"/>
              <a:t>având</a:t>
            </a:r>
            <a:r>
              <a:rPr lang="en-GB" sz="2400" dirty="0"/>
              <a:t> </a:t>
            </a:r>
            <a:r>
              <a:rPr lang="en-GB" sz="2400" dirty="0" err="1"/>
              <a:t>timp</a:t>
            </a:r>
            <a:r>
              <a:rPr lang="en-GB" sz="2400" dirty="0"/>
              <a:t> de </a:t>
            </a:r>
            <a:r>
              <a:rPr lang="en-GB" sz="2400" dirty="0" err="1"/>
              <a:t>acces</a:t>
            </a:r>
            <a:r>
              <a:rPr lang="en-GB" sz="2400" dirty="0"/>
              <a:t> </a:t>
            </a:r>
            <a:r>
              <a:rPr lang="en-GB" sz="2400" dirty="0" err="1"/>
              <a:t>mai</a:t>
            </a:r>
            <a:r>
              <a:rPr lang="en-GB" sz="2400" dirty="0"/>
              <a:t> </a:t>
            </a:r>
            <a:r>
              <a:rPr lang="en-GB" sz="2400" dirty="0" err="1"/>
              <a:t>scăzut</a:t>
            </a:r>
            <a:r>
              <a:rPr lang="en-GB" sz="2400" dirty="0"/>
              <a:t> </a:t>
            </a:r>
            <a:r>
              <a:rPr lang="en-GB" sz="2400" dirty="0" err="1"/>
              <a:t>dar</a:t>
            </a:r>
            <a:r>
              <a:rPr lang="en-GB" sz="2400" dirty="0"/>
              <a:t> </a:t>
            </a:r>
            <a:r>
              <a:rPr lang="en-GB" sz="2400" dirty="0" err="1"/>
              <a:t>preț</a:t>
            </a:r>
            <a:r>
              <a:rPr lang="en-GB" sz="2400" dirty="0"/>
              <a:t> pe megabyte </a:t>
            </a:r>
            <a:r>
              <a:rPr lang="en-GB" sz="2400" dirty="0" err="1"/>
              <a:t>mai</a:t>
            </a:r>
            <a:r>
              <a:rPr lang="en-GB" sz="2400" dirty="0"/>
              <a:t> mare. </a:t>
            </a:r>
            <a:r>
              <a:rPr lang="en-GB" sz="2400" dirty="0" err="1"/>
              <a:t>Pentru</a:t>
            </a:r>
            <a:r>
              <a:rPr lang="en-GB" sz="2400" dirty="0"/>
              <a:t> a fi eventual </a:t>
            </a:r>
            <a:r>
              <a:rPr lang="en-GB" sz="2400" dirty="0" err="1"/>
              <a:t>interschimbabile</a:t>
            </a:r>
            <a:r>
              <a:rPr lang="en-GB" sz="2400" dirty="0"/>
              <a:t> cu HDD-urile, </a:t>
            </a:r>
            <a:r>
              <a:rPr lang="en-GB" sz="2400" dirty="0" err="1"/>
              <a:t>ele</a:t>
            </a:r>
            <a:r>
              <a:rPr lang="en-GB" sz="2400" dirty="0"/>
              <a:t> </a:t>
            </a:r>
            <a:r>
              <a:rPr lang="en-GB" sz="2400" dirty="0" err="1"/>
              <a:t>folosesc</a:t>
            </a:r>
            <a:r>
              <a:rPr lang="en-GB" sz="2400" dirty="0"/>
              <a:t> </a:t>
            </a:r>
            <a:r>
              <a:rPr lang="en-GB" sz="2400" dirty="0" err="1"/>
              <a:t>aceleași</a:t>
            </a:r>
            <a:r>
              <a:rPr lang="en-GB" sz="2400" dirty="0"/>
              <a:t> </a:t>
            </a:r>
            <a:r>
              <a:rPr lang="en-GB" sz="2400" dirty="0" err="1"/>
              <a:t>interfețe</a:t>
            </a:r>
            <a:r>
              <a:rPr lang="en-GB" sz="2400" dirty="0"/>
              <a:t> (</a:t>
            </a:r>
            <a:r>
              <a:rPr lang="en-GB" sz="2400" dirty="0" err="1"/>
              <a:t>semnale</a:t>
            </a:r>
            <a:r>
              <a:rPr lang="en-GB" sz="2400" dirty="0"/>
              <a:t> </a:t>
            </a:r>
            <a:r>
              <a:rPr lang="en-GB" sz="2400" dirty="0" err="1"/>
              <a:t>electrice</a:t>
            </a:r>
            <a:r>
              <a:rPr lang="en-GB" sz="2400" dirty="0"/>
              <a:t>, </a:t>
            </a:r>
            <a:r>
              <a:rPr lang="en-GB" sz="2400" dirty="0" err="1"/>
              <a:t>conectoare</a:t>
            </a:r>
            <a:r>
              <a:rPr lang="en-GB" sz="2400" dirty="0"/>
              <a:t>) ca </a:t>
            </a:r>
            <a:r>
              <a:rPr lang="en-GB" sz="2400" dirty="0" err="1"/>
              <a:t>și</a:t>
            </a:r>
            <a:r>
              <a:rPr lang="en-GB" sz="2400" dirty="0"/>
              <a:t> </a:t>
            </a:r>
            <a:r>
              <a:rPr lang="en-GB" sz="2400" dirty="0" err="1"/>
              <a:t>cele</a:t>
            </a:r>
            <a:r>
              <a:rPr lang="en-GB" sz="2400" dirty="0"/>
              <a:t> ale </a:t>
            </a:r>
            <a:r>
              <a:rPr lang="en-GB" sz="2400" dirty="0" err="1"/>
              <a:t>discurilor</a:t>
            </a:r>
            <a:r>
              <a:rPr lang="en-GB" sz="2400" dirty="0"/>
              <a:t> dure, de ex. de tip SATA. </a:t>
            </a:r>
            <a:r>
              <a:rPr lang="en-GB" sz="2400" dirty="0" err="1"/>
              <a:t>Totuși</a:t>
            </a:r>
            <a:r>
              <a:rPr lang="en-GB" sz="2400" dirty="0"/>
              <a:t>, </a:t>
            </a:r>
            <a:r>
              <a:rPr lang="en-GB" sz="2400" dirty="0" err="1"/>
              <a:t>interschimbabilitatea</a:t>
            </a:r>
            <a:r>
              <a:rPr lang="en-GB" sz="2400" dirty="0"/>
              <a:t> cu </a:t>
            </a:r>
            <a:r>
              <a:rPr lang="en-GB" sz="2400" dirty="0" err="1"/>
              <a:t>unitățile</a:t>
            </a:r>
            <a:r>
              <a:rPr lang="en-GB" sz="2400" dirty="0"/>
              <a:t> HDD nu </a:t>
            </a:r>
            <a:r>
              <a:rPr lang="en-GB" sz="2400" dirty="0" err="1"/>
              <a:t>este</a:t>
            </a:r>
            <a:r>
              <a:rPr lang="en-GB" sz="2400" dirty="0"/>
              <a:t> o </a:t>
            </a:r>
            <a:r>
              <a:rPr lang="en-GB" sz="2400" dirty="0" err="1"/>
              <a:t>condiție</a:t>
            </a:r>
            <a:r>
              <a:rPr lang="en-GB" sz="2400" dirty="0"/>
              <a:t> standard de </a:t>
            </a:r>
            <a:r>
              <a:rPr lang="en-GB" sz="2400" dirty="0" err="1"/>
              <a:t>fabricație</a:t>
            </a:r>
            <a:r>
              <a:rPr lang="en-GB" sz="2400" dirty="0"/>
              <a:t> a SSD-</a:t>
            </a:r>
            <a:r>
              <a:rPr lang="en-GB" sz="2400" dirty="0" err="1"/>
              <a:t>urilor</a:t>
            </a:r>
            <a:endParaRPr lang="en-RO" sz="2400" dirty="0"/>
          </a:p>
        </p:txBody>
      </p:sp>
      <p:grpSp>
        <p:nvGrpSpPr>
          <p:cNvPr id="11" name="Group 10">
            <a:extLst>
              <a:ext uri="{FF2B5EF4-FFF2-40B4-BE49-F238E27FC236}">
                <a16:creationId xmlns:a16="http://schemas.microsoft.com/office/drawing/2014/main" id="{DB844903-393E-1356-8A7A-CDC617251C17}"/>
              </a:ext>
            </a:extLst>
          </p:cNvPr>
          <p:cNvGrpSpPr/>
          <p:nvPr/>
        </p:nvGrpSpPr>
        <p:grpSpPr>
          <a:xfrm rot="10391350">
            <a:off x="10042453" y="4693588"/>
            <a:ext cx="4900653" cy="4704731"/>
            <a:chOff x="-2069847" y="-2287595"/>
            <a:chExt cx="4900653" cy="4704731"/>
          </a:xfrm>
        </p:grpSpPr>
        <p:sp>
          <p:nvSpPr>
            <p:cNvPr id="12" name="Oval 11">
              <a:extLst>
                <a:ext uri="{FF2B5EF4-FFF2-40B4-BE49-F238E27FC236}">
                  <a16:creationId xmlns:a16="http://schemas.microsoft.com/office/drawing/2014/main" id="{FEFA10EC-F910-256B-F216-72BCF4FD5B9D}"/>
                </a:ext>
              </a:extLst>
            </p:cNvPr>
            <p:cNvSpPr/>
            <p:nvPr/>
          </p:nvSpPr>
          <p:spPr>
            <a:xfrm rot="2183801">
              <a:off x="-1111525" y="-1876658"/>
              <a:ext cx="3942331" cy="4293794"/>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RO"/>
            </a:p>
          </p:txBody>
        </p:sp>
        <p:sp>
          <p:nvSpPr>
            <p:cNvPr id="13" name="Oval 12">
              <a:extLst>
                <a:ext uri="{FF2B5EF4-FFF2-40B4-BE49-F238E27FC236}">
                  <a16:creationId xmlns:a16="http://schemas.microsoft.com/office/drawing/2014/main" id="{37C78278-5860-95AC-A1FA-4BFBD280C459}"/>
                </a:ext>
              </a:extLst>
            </p:cNvPr>
            <p:cNvSpPr/>
            <p:nvPr/>
          </p:nvSpPr>
          <p:spPr>
            <a:xfrm rot="2183801">
              <a:off x="-1553130" y="-1825667"/>
              <a:ext cx="3876185" cy="3679717"/>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RO"/>
            </a:p>
          </p:txBody>
        </p:sp>
        <p:sp>
          <p:nvSpPr>
            <p:cNvPr id="14" name="Oval 13">
              <a:extLst>
                <a:ext uri="{FF2B5EF4-FFF2-40B4-BE49-F238E27FC236}">
                  <a16:creationId xmlns:a16="http://schemas.microsoft.com/office/drawing/2014/main" id="{D29759A6-3098-A78F-1342-A7FF112B0DE9}"/>
                </a:ext>
              </a:extLst>
            </p:cNvPr>
            <p:cNvSpPr/>
            <p:nvPr/>
          </p:nvSpPr>
          <p:spPr>
            <a:xfrm rot="2183801">
              <a:off x="-2069847" y="-2287595"/>
              <a:ext cx="3774440" cy="3581400"/>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RO"/>
            </a:p>
          </p:txBody>
        </p:sp>
      </p:grpSp>
      <p:pic>
        <p:nvPicPr>
          <p:cNvPr id="15" name="Picture 14">
            <a:extLst>
              <a:ext uri="{FF2B5EF4-FFF2-40B4-BE49-F238E27FC236}">
                <a16:creationId xmlns:a16="http://schemas.microsoft.com/office/drawing/2014/main" id="{7DD5391A-4B36-A59F-ED1D-910422C8016F}"/>
              </a:ext>
            </a:extLst>
          </p:cNvPr>
          <p:cNvPicPr>
            <a:picLocks noChangeAspect="1"/>
          </p:cNvPicPr>
          <p:nvPr/>
        </p:nvPicPr>
        <p:blipFill>
          <a:blip r:embed="rId2"/>
          <a:stretch>
            <a:fillRect/>
          </a:stretch>
        </p:blipFill>
        <p:spPr>
          <a:xfrm>
            <a:off x="1972650" y="6096000"/>
            <a:ext cx="7772400" cy="637886"/>
          </a:xfrm>
          <a:prstGeom prst="rect">
            <a:avLst/>
          </a:prstGeom>
        </p:spPr>
      </p:pic>
    </p:spTree>
    <p:extLst>
      <p:ext uri="{BB962C8B-B14F-4D97-AF65-F5344CB8AC3E}">
        <p14:creationId xmlns:p14="http://schemas.microsoft.com/office/powerpoint/2010/main" val="25587478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09F1D4-98AB-A54C-422D-23F75BE51921}"/>
              </a:ext>
            </a:extLst>
          </p:cNvPr>
          <p:cNvSpPr>
            <a:spLocks noGrp="1"/>
          </p:cNvSpPr>
          <p:nvPr>
            <p:ph type="title"/>
          </p:nvPr>
        </p:nvSpPr>
        <p:spPr/>
        <p:txBody>
          <a:bodyPr/>
          <a:lstStyle/>
          <a:p>
            <a:r>
              <a:rPr lang="en-RO" dirty="0"/>
              <a:t>HDD</a:t>
            </a:r>
          </a:p>
        </p:txBody>
      </p:sp>
      <p:sp>
        <p:nvSpPr>
          <p:cNvPr id="3" name="Content Placeholder 2">
            <a:extLst>
              <a:ext uri="{FF2B5EF4-FFF2-40B4-BE49-F238E27FC236}">
                <a16:creationId xmlns:a16="http://schemas.microsoft.com/office/drawing/2014/main" id="{E4DE1255-929B-8032-D031-402ECC64E8A6}"/>
              </a:ext>
            </a:extLst>
          </p:cNvPr>
          <p:cNvSpPr>
            <a:spLocks noGrp="1"/>
          </p:cNvSpPr>
          <p:nvPr>
            <p:ph idx="1"/>
          </p:nvPr>
        </p:nvSpPr>
        <p:spPr>
          <a:xfrm>
            <a:off x="1143000" y="1981200"/>
            <a:ext cx="9677400" cy="4800600"/>
          </a:xfrm>
        </p:spPr>
        <p:txBody>
          <a:bodyPr>
            <a:normAutofit/>
          </a:bodyPr>
          <a:lstStyle/>
          <a:p>
            <a:r>
              <a:rPr lang="en-GB" dirty="0"/>
              <a:t>Un disc dur (</a:t>
            </a:r>
            <a:r>
              <a:rPr lang="en-GB" dirty="0" err="1"/>
              <a:t>sau</a:t>
            </a:r>
            <a:r>
              <a:rPr lang="en-GB" dirty="0"/>
              <a:t> hard disk) </a:t>
            </a:r>
            <a:r>
              <a:rPr lang="en-GB" dirty="0" err="1"/>
              <a:t>este</a:t>
            </a:r>
            <a:r>
              <a:rPr lang="en-GB" dirty="0"/>
              <a:t> un </a:t>
            </a:r>
            <a:r>
              <a:rPr lang="en-GB" dirty="0" err="1"/>
              <a:t>dispozitiv</a:t>
            </a:r>
            <a:r>
              <a:rPr lang="en-GB" dirty="0"/>
              <a:t> electronic-</a:t>
            </a:r>
            <a:r>
              <a:rPr lang="en-GB" dirty="0" err="1"/>
              <a:t>mecanic</a:t>
            </a:r>
            <a:r>
              <a:rPr lang="en-GB" dirty="0"/>
              <a:t> </a:t>
            </a:r>
            <a:r>
              <a:rPr lang="en-GB" dirty="0" err="1"/>
              <a:t>pentru</a:t>
            </a:r>
            <a:r>
              <a:rPr lang="en-GB" dirty="0"/>
              <a:t> </a:t>
            </a:r>
            <a:r>
              <a:rPr lang="en-GB" dirty="0" err="1"/>
              <a:t>stocarea</a:t>
            </a:r>
            <a:r>
              <a:rPr lang="en-GB" dirty="0"/>
              <a:t> </a:t>
            </a:r>
            <a:r>
              <a:rPr lang="en-GB" dirty="0" err="1"/>
              <a:t>nevolatilă</a:t>
            </a:r>
            <a:r>
              <a:rPr lang="en-GB" dirty="0"/>
              <a:t> a </a:t>
            </a:r>
            <a:r>
              <a:rPr lang="en-GB" dirty="0" err="1"/>
              <a:t>datelor</a:t>
            </a:r>
            <a:r>
              <a:rPr lang="en-GB" dirty="0"/>
              <a:t>, </a:t>
            </a:r>
            <a:r>
              <a:rPr lang="en-GB" dirty="0" err="1"/>
              <a:t>utilizat</a:t>
            </a:r>
            <a:r>
              <a:rPr lang="en-GB" dirty="0"/>
              <a:t> ca </a:t>
            </a:r>
            <a:r>
              <a:rPr lang="en-GB" dirty="0" err="1"/>
              <a:t>suport</a:t>
            </a:r>
            <a:r>
              <a:rPr lang="en-GB" dirty="0"/>
              <a:t> de </a:t>
            </a:r>
            <a:r>
              <a:rPr lang="en-GB" dirty="0" err="1"/>
              <a:t>stocare</a:t>
            </a:r>
            <a:r>
              <a:rPr lang="en-GB" dirty="0"/>
              <a:t> extern </a:t>
            </a:r>
            <a:r>
              <a:rPr lang="en-GB" dirty="0" err="1"/>
              <a:t>pentru</a:t>
            </a:r>
            <a:r>
              <a:rPr lang="en-GB" dirty="0"/>
              <a:t> </a:t>
            </a:r>
            <a:r>
              <a:rPr lang="en-GB" dirty="0" err="1"/>
              <a:t>servere</a:t>
            </a:r>
            <a:r>
              <a:rPr lang="en-GB" dirty="0"/>
              <a:t>, </a:t>
            </a:r>
            <a:r>
              <a:rPr lang="en-GB" dirty="0" err="1"/>
              <a:t>calculatoare</a:t>
            </a:r>
            <a:r>
              <a:rPr lang="en-GB" dirty="0"/>
              <a:t> </a:t>
            </a:r>
            <a:r>
              <a:rPr lang="en-GB" dirty="0" err="1"/>
              <a:t>personale</a:t>
            </a:r>
            <a:r>
              <a:rPr lang="en-GB" dirty="0"/>
              <a:t> </a:t>
            </a:r>
            <a:r>
              <a:rPr lang="en-GB" dirty="0" err="1"/>
              <a:t>și</a:t>
            </a:r>
            <a:r>
              <a:rPr lang="en-GB" dirty="0"/>
              <a:t> </a:t>
            </a:r>
            <a:r>
              <a:rPr lang="en-GB" dirty="0" err="1"/>
              <a:t>anumite</a:t>
            </a:r>
            <a:r>
              <a:rPr lang="en-GB" dirty="0"/>
              <a:t> </a:t>
            </a:r>
            <a:r>
              <a:rPr lang="en-GB" dirty="0" err="1"/>
              <a:t>aparate</a:t>
            </a:r>
            <a:r>
              <a:rPr lang="en-GB" dirty="0"/>
              <a:t> </a:t>
            </a:r>
            <a:r>
              <a:rPr lang="en-GB" dirty="0" err="1"/>
              <a:t>electronice</a:t>
            </a:r>
            <a:r>
              <a:rPr lang="en-GB" dirty="0"/>
              <a:t>. </a:t>
            </a:r>
            <a:r>
              <a:rPr lang="en-GB" dirty="0" err="1"/>
              <a:t>Datele</a:t>
            </a:r>
            <a:r>
              <a:rPr lang="en-GB" dirty="0"/>
              <a:t> sunt </a:t>
            </a:r>
            <a:r>
              <a:rPr lang="en-GB" dirty="0" err="1"/>
              <a:t>stocate</a:t>
            </a:r>
            <a:r>
              <a:rPr lang="en-GB" dirty="0"/>
              <a:t> pe </a:t>
            </a:r>
            <a:r>
              <a:rPr lang="en-GB" dirty="0" err="1"/>
              <a:t>platane</a:t>
            </a:r>
            <a:r>
              <a:rPr lang="en-GB" dirty="0"/>
              <a:t> </a:t>
            </a:r>
            <a:r>
              <a:rPr lang="en-GB" dirty="0" err="1"/>
              <a:t>metalice</a:t>
            </a:r>
            <a:r>
              <a:rPr lang="en-GB" dirty="0"/>
              <a:t> </a:t>
            </a:r>
            <a:r>
              <a:rPr lang="en-GB" dirty="0" err="1"/>
              <a:t>rigide</a:t>
            </a:r>
            <a:r>
              <a:rPr lang="en-GB" dirty="0"/>
              <a:t> cu </a:t>
            </a:r>
            <a:r>
              <a:rPr lang="en-GB" dirty="0" err="1"/>
              <a:t>suprafață</a:t>
            </a:r>
            <a:r>
              <a:rPr lang="en-GB" dirty="0"/>
              <a:t> </a:t>
            </a:r>
            <a:r>
              <a:rPr lang="en-GB" dirty="0" err="1"/>
              <a:t>magnetică</a:t>
            </a:r>
            <a:r>
              <a:rPr lang="en-GB" dirty="0"/>
              <a:t>, </a:t>
            </a:r>
            <a:r>
              <a:rPr lang="en-GB" dirty="0" err="1"/>
              <a:t>oferind</a:t>
            </a:r>
            <a:r>
              <a:rPr lang="en-GB" dirty="0"/>
              <a:t> </a:t>
            </a:r>
            <a:r>
              <a:rPr lang="en-GB" dirty="0" err="1"/>
              <a:t>capacități</a:t>
            </a:r>
            <a:r>
              <a:rPr lang="en-GB" dirty="0"/>
              <a:t> de </a:t>
            </a:r>
            <a:r>
              <a:rPr lang="en-GB" dirty="0" err="1"/>
              <a:t>până</a:t>
            </a:r>
            <a:r>
              <a:rPr lang="en-GB" dirty="0"/>
              <a:t> la 30,7 </a:t>
            </a:r>
            <a:r>
              <a:rPr lang="en-GB" dirty="0" err="1"/>
              <a:t>terabaiți</a:t>
            </a:r>
            <a:r>
              <a:rPr lang="en-GB" dirty="0"/>
              <a:t> (TB) </a:t>
            </a:r>
            <a:r>
              <a:rPr lang="en-GB" dirty="0" err="1"/>
              <a:t>în</a:t>
            </a:r>
            <a:r>
              <a:rPr lang="en-GB" dirty="0"/>
              <a:t> 2020. Windows 7 a </a:t>
            </a:r>
            <a:r>
              <a:rPr lang="en-GB" dirty="0" err="1"/>
              <a:t>introdus</a:t>
            </a:r>
            <a:r>
              <a:rPr lang="en-GB" dirty="0"/>
              <a:t> </a:t>
            </a:r>
            <a:r>
              <a:rPr lang="en-GB" dirty="0" err="1"/>
              <a:t>discuri</a:t>
            </a:r>
            <a:r>
              <a:rPr lang="en-GB" dirty="0"/>
              <a:t> </a:t>
            </a:r>
            <a:r>
              <a:rPr lang="en-GB" dirty="0" err="1"/>
              <a:t>rigide</a:t>
            </a:r>
            <a:r>
              <a:rPr lang="en-GB" dirty="0"/>
              <a:t> </a:t>
            </a:r>
            <a:r>
              <a:rPr lang="en-GB" dirty="0" err="1"/>
              <a:t>virtuale</a:t>
            </a:r>
            <a:r>
              <a:rPr lang="en-GB" dirty="0"/>
              <a:t> (VHD), </a:t>
            </a:r>
            <a:r>
              <a:rPr lang="en-GB" dirty="0" err="1"/>
              <a:t>bazate</a:t>
            </a:r>
            <a:r>
              <a:rPr lang="en-GB" dirty="0"/>
              <a:t> pe </a:t>
            </a:r>
            <a:r>
              <a:rPr lang="en-GB" dirty="0" err="1"/>
              <a:t>fișiere</a:t>
            </a:r>
            <a:r>
              <a:rPr lang="en-GB" dirty="0"/>
              <a:t> </a:t>
            </a:r>
            <a:r>
              <a:rPr lang="en-GB" dirty="0" err="1"/>
              <a:t>reale</a:t>
            </a:r>
            <a:r>
              <a:rPr lang="en-GB" dirty="0"/>
              <a:t> de tip special, </a:t>
            </a:r>
            <a:r>
              <a:rPr lang="en-GB" dirty="0" err="1"/>
              <a:t>accesate</a:t>
            </a:r>
            <a:r>
              <a:rPr lang="en-GB" dirty="0"/>
              <a:t> </a:t>
            </a:r>
            <a:r>
              <a:rPr lang="en-GB" dirty="0" err="1"/>
              <a:t>prin</a:t>
            </a:r>
            <a:r>
              <a:rPr lang="en-GB" dirty="0"/>
              <a:t> </a:t>
            </a:r>
            <a:r>
              <a:rPr lang="en-GB" dirty="0" err="1"/>
              <a:t>programul</a:t>
            </a:r>
            <a:r>
              <a:rPr lang="en-GB" dirty="0"/>
              <a:t> </a:t>
            </a:r>
            <a:r>
              <a:rPr lang="en-GB" dirty="0" err="1"/>
              <a:t>DiskPart</a:t>
            </a:r>
            <a:r>
              <a:rPr lang="en-GB" dirty="0"/>
              <a:t>.</a:t>
            </a:r>
          </a:p>
          <a:p>
            <a:r>
              <a:rPr lang="en-GB" dirty="0" err="1"/>
              <a:t>Discurile</a:t>
            </a:r>
            <a:r>
              <a:rPr lang="en-GB" dirty="0"/>
              <a:t> </a:t>
            </a:r>
            <a:r>
              <a:rPr lang="en-GB" dirty="0" err="1"/>
              <a:t>optice</a:t>
            </a:r>
            <a:r>
              <a:rPr lang="en-GB" dirty="0"/>
              <a:t>, precum CD, DVD </a:t>
            </a:r>
            <a:r>
              <a:rPr lang="en-GB" dirty="0" err="1"/>
              <a:t>și</a:t>
            </a:r>
            <a:r>
              <a:rPr lang="en-GB" dirty="0"/>
              <a:t> Blu-ray, </a:t>
            </a:r>
            <a:r>
              <a:rPr lang="en-GB" dirty="0" err="1"/>
              <a:t>folosesc</a:t>
            </a:r>
            <a:r>
              <a:rPr lang="en-GB" dirty="0"/>
              <a:t> </a:t>
            </a:r>
            <a:r>
              <a:rPr lang="en-GB" dirty="0" err="1"/>
              <a:t>metode</a:t>
            </a:r>
            <a:r>
              <a:rPr lang="en-GB" dirty="0"/>
              <a:t> </a:t>
            </a:r>
            <a:r>
              <a:rPr lang="en-GB" dirty="0" err="1"/>
              <a:t>optice</a:t>
            </a:r>
            <a:r>
              <a:rPr lang="en-GB" dirty="0"/>
              <a:t> </a:t>
            </a:r>
            <a:r>
              <a:rPr lang="en-GB" dirty="0" err="1"/>
              <a:t>pentru</a:t>
            </a:r>
            <a:r>
              <a:rPr lang="en-GB" dirty="0"/>
              <a:t> </a:t>
            </a:r>
            <a:r>
              <a:rPr lang="en-GB" dirty="0" err="1"/>
              <a:t>memorare</a:t>
            </a:r>
            <a:r>
              <a:rPr lang="en-GB" dirty="0"/>
              <a:t>, </a:t>
            </a:r>
            <a:r>
              <a:rPr lang="en-GB" dirty="0" err="1"/>
              <a:t>având</a:t>
            </a:r>
            <a:r>
              <a:rPr lang="en-GB" dirty="0"/>
              <a:t> </a:t>
            </a:r>
            <a:r>
              <a:rPr lang="en-GB" dirty="0" err="1"/>
              <a:t>capacități</a:t>
            </a:r>
            <a:r>
              <a:rPr lang="en-GB" dirty="0"/>
              <a:t> de </a:t>
            </a:r>
            <a:r>
              <a:rPr lang="en-GB" dirty="0" err="1"/>
              <a:t>până</a:t>
            </a:r>
            <a:r>
              <a:rPr lang="en-GB" dirty="0"/>
              <a:t> la 50 GB pe disc. </a:t>
            </a:r>
            <a:r>
              <a:rPr lang="en-GB" dirty="0" err="1"/>
              <a:t>Există</a:t>
            </a:r>
            <a:r>
              <a:rPr lang="en-GB" dirty="0"/>
              <a:t> </a:t>
            </a:r>
            <a:r>
              <a:rPr lang="en-GB" dirty="0" err="1"/>
              <a:t>și</a:t>
            </a:r>
            <a:r>
              <a:rPr lang="en-GB" dirty="0"/>
              <a:t> </a:t>
            </a:r>
            <a:r>
              <a:rPr lang="en-GB" dirty="0" err="1"/>
              <a:t>dischete</a:t>
            </a:r>
            <a:r>
              <a:rPr lang="en-GB" dirty="0"/>
              <a:t> cu </a:t>
            </a:r>
            <a:r>
              <a:rPr lang="en-GB" dirty="0" err="1"/>
              <a:t>platane</a:t>
            </a:r>
            <a:r>
              <a:rPr lang="en-GB" dirty="0"/>
              <a:t> </a:t>
            </a:r>
            <a:r>
              <a:rPr lang="en-GB" dirty="0" err="1"/>
              <a:t>magnetice</a:t>
            </a:r>
            <a:r>
              <a:rPr lang="en-GB" dirty="0"/>
              <a:t> </a:t>
            </a:r>
            <a:r>
              <a:rPr lang="en-GB" dirty="0" err="1"/>
              <a:t>flexibile</a:t>
            </a:r>
            <a:r>
              <a:rPr lang="en-GB" dirty="0"/>
              <a:t> (floppy disks), care </a:t>
            </a:r>
            <a:r>
              <a:rPr lang="en-GB" dirty="0" err="1"/>
              <a:t>stochează</a:t>
            </a:r>
            <a:r>
              <a:rPr lang="en-GB" dirty="0"/>
              <a:t> </a:t>
            </a:r>
            <a:r>
              <a:rPr lang="en-GB" dirty="0" err="1"/>
              <a:t>până</a:t>
            </a:r>
            <a:r>
              <a:rPr lang="en-GB" dirty="0"/>
              <a:t> la 2,88 MB </a:t>
            </a:r>
            <a:r>
              <a:rPr lang="en-GB" dirty="0" err="1"/>
              <a:t>și</a:t>
            </a:r>
            <a:r>
              <a:rPr lang="en-GB" dirty="0"/>
              <a:t> sunt </a:t>
            </a:r>
            <a:r>
              <a:rPr lang="en-GB" dirty="0" err="1"/>
              <a:t>citite</a:t>
            </a:r>
            <a:r>
              <a:rPr lang="en-GB" dirty="0"/>
              <a:t> de </a:t>
            </a:r>
            <a:r>
              <a:rPr lang="en-GB" dirty="0" err="1"/>
              <a:t>unitățile</a:t>
            </a:r>
            <a:r>
              <a:rPr lang="en-GB" dirty="0"/>
              <a:t> </a:t>
            </a:r>
            <a:r>
              <a:rPr lang="en-GB" dirty="0" err="1"/>
              <a:t>corespunzătoare</a:t>
            </a:r>
            <a:r>
              <a:rPr lang="en-GB" dirty="0"/>
              <a:t> (Floppy Disk Drives - FDD).</a:t>
            </a:r>
          </a:p>
          <a:p>
            <a:pPr marL="0" indent="0">
              <a:buNone/>
            </a:pPr>
            <a:br>
              <a:rPr lang="en-GB" dirty="0"/>
            </a:br>
            <a:endParaRPr lang="en-RO" dirty="0"/>
          </a:p>
        </p:txBody>
      </p:sp>
      <p:grpSp>
        <p:nvGrpSpPr>
          <p:cNvPr id="4" name="Group 3">
            <a:extLst>
              <a:ext uri="{FF2B5EF4-FFF2-40B4-BE49-F238E27FC236}">
                <a16:creationId xmlns:a16="http://schemas.microsoft.com/office/drawing/2014/main" id="{86BCD465-9638-4063-F717-58CEE6BAC7D7}"/>
              </a:ext>
            </a:extLst>
          </p:cNvPr>
          <p:cNvGrpSpPr/>
          <p:nvPr/>
        </p:nvGrpSpPr>
        <p:grpSpPr>
          <a:xfrm rot="17688348">
            <a:off x="-2563582" y="4429434"/>
            <a:ext cx="4900653" cy="4704731"/>
            <a:chOff x="-2069847" y="-2287595"/>
            <a:chExt cx="4900653" cy="4704731"/>
          </a:xfrm>
        </p:grpSpPr>
        <p:sp>
          <p:nvSpPr>
            <p:cNvPr id="5" name="Oval 4">
              <a:extLst>
                <a:ext uri="{FF2B5EF4-FFF2-40B4-BE49-F238E27FC236}">
                  <a16:creationId xmlns:a16="http://schemas.microsoft.com/office/drawing/2014/main" id="{FAEBD714-B891-401A-CC6F-A4B1632BC003}"/>
                </a:ext>
              </a:extLst>
            </p:cNvPr>
            <p:cNvSpPr/>
            <p:nvPr/>
          </p:nvSpPr>
          <p:spPr>
            <a:xfrm rot="2183801">
              <a:off x="-1111525" y="-1876658"/>
              <a:ext cx="3942331" cy="4293794"/>
            </a:xfrm>
            <a:prstGeom prst="ellipse">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RO"/>
            </a:p>
          </p:txBody>
        </p:sp>
        <p:sp>
          <p:nvSpPr>
            <p:cNvPr id="6" name="Oval 5">
              <a:extLst>
                <a:ext uri="{FF2B5EF4-FFF2-40B4-BE49-F238E27FC236}">
                  <a16:creationId xmlns:a16="http://schemas.microsoft.com/office/drawing/2014/main" id="{B3750C13-5FB0-4EBE-A4A2-ED43A8E840FD}"/>
                </a:ext>
              </a:extLst>
            </p:cNvPr>
            <p:cNvSpPr/>
            <p:nvPr/>
          </p:nvSpPr>
          <p:spPr>
            <a:xfrm rot="2183801">
              <a:off x="-1553130" y="-1825667"/>
              <a:ext cx="3876185" cy="3679717"/>
            </a:xfrm>
            <a:prstGeom prst="ellipse">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RO"/>
            </a:p>
          </p:txBody>
        </p:sp>
        <p:sp>
          <p:nvSpPr>
            <p:cNvPr id="7" name="Oval 6">
              <a:extLst>
                <a:ext uri="{FF2B5EF4-FFF2-40B4-BE49-F238E27FC236}">
                  <a16:creationId xmlns:a16="http://schemas.microsoft.com/office/drawing/2014/main" id="{32C2E5EF-4F50-3F1F-4586-2F1FEB8588EE}"/>
                </a:ext>
              </a:extLst>
            </p:cNvPr>
            <p:cNvSpPr/>
            <p:nvPr/>
          </p:nvSpPr>
          <p:spPr>
            <a:xfrm rot="2183801">
              <a:off x="-2069847" y="-2287595"/>
              <a:ext cx="3774440" cy="3581400"/>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RO"/>
            </a:p>
          </p:txBody>
        </p:sp>
      </p:grpSp>
      <p:pic>
        <p:nvPicPr>
          <p:cNvPr id="8" name="Picture 7">
            <a:extLst>
              <a:ext uri="{FF2B5EF4-FFF2-40B4-BE49-F238E27FC236}">
                <a16:creationId xmlns:a16="http://schemas.microsoft.com/office/drawing/2014/main" id="{F621D267-E2CB-DAFA-0333-17C3FDE08E69}"/>
              </a:ext>
            </a:extLst>
          </p:cNvPr>
          <p:cNvPicPr>
            <a:picLocks noChangeAspect="1"/>
          </p:cNvPicPr>
          <p:nvPr/>
        </p:nvPicPr>
        <p:blipFill>
          <a:blip r:embed="rId2"/>
          <a:stretch>
            <a:fillRect/>
          </a:stretch>
        </p:blipFill>
        <p:spPr>
          <a:xfrm>
            <a:off x="2209800" y="6220114"/>
            <a:ext cx="7772400" cy="637886"/>
          </a:xfrm>
          <a:prstGeom prst="rect">
            <a:avLst/>
          </a:prstGeom>
        </p:spPr>
      </p:pic>
    </p:spTree>
    <p:extLst>
      <p:ext uri="{BB962C8B-B14F-4D97-AF65-F5344CB8AC3E}">
        <p14:creationId xmlns:p14="http://schemas.microsoft.com/office/powerpoint/2010/main" val="34294041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9C6619-7E27-A8B6-55E8-B616D37AACE8}"/>
              </a:ext>
            </a:extLst>
          </p:cNvPr>
          <p:cNvSpPr>
            <a:spLocks noGrp="1"/>
          </p:cNvSpPr>
          <p:nvPr>
            <p:ph type="title"/>
          </p:nvPr>
        </p:nvSpPr>
        <p:spPr>
          <a:xfrm>
            <a:off x="381000" y="-152400"/>
            <a:ext cx="9144000" cy="1143000"/>
          </a:xfrm>
        </p:spPr>
        <p:txBody>
          <a:bodyPr/>
          <a:lstStyle/>
          <a:p>
            <a:r>
              <a:rPr lang="en-RO" dirty="0"/>
              <a:t>Compararea HDD/SDD</a:t>
            </a:r>
          </a:p>
        </p:txBody>
      </p:sp>
      <p:graphicFrame>
        <p:nvGraphicFramePr>
          <p:cNvPr id="5" name="Content Placeholder 4">
            <a:extLst>
              <a:ext uri="{FF2B5EF4-FFF2-40B4-BE49-F238E27FC236}">
                <a16:creationId xmlns:a16="http://schemas.microsoft.com/office/drawing/2014/main" id="{E3EDC6A7-F99D-41EF-BB1A-62B639E539C6}"/>
              </a:ext>
            </a:extLst>
          </p:cNvPr>
          <p:cNvGraphicFramePr>
            <a:graphicFrameLocks noGrp="1"/>
          </p:cNvGraphicFramePr>
          <p:nvPr>
            <p:ph idx="1"/>
            <p:extLst>
              <p:ext uri="{D42A27DB-BD31-4B8C-83A1-F6EECF244321}">
                <p14:modId xmlns:p14="http://schemas.microsoft.com/office/powerpoint/2010/main" val="3370939295"/>
              </p:ext>
            </p:extLst>
          </p:nvPr>
        </p:nvGraphicFramePr>
        <p:xfrm>
          <a:off x="152400" y="1219200"/>
          <a:ext cx="11887200" cy="5395422"/>
        </p:xfrm>
        <a:graphic>
          <a:graphicData uri="http://schemas.openxmlformats.org/drawingml/2006/table">
            <a:tbl>
              <a:tblPr firstCol="1">
                <a:tableStyleId>{69C7853C-536D-4A76-A0AE-DD22124D55A5}</a:tableStyleId>
              </a:tblPr>
              <a:tblGrid>
                <a:gridCol w="1447800">
                  <a:extLst>
                    <a:ext uri="{9D8B030D-6E8A-4147-A177-3AD203B41FA5}">
                      <a16:colId xmlns:a16="http://schemas.microsoft.com/office/drawing/2014/main" val="1299300625"/>
                    </a:ext>
                  </a:extLst>
                </a:gridCol>
                <a:gridCol w="5486400">
                  <a:extLst>
                    <a:ext uri="{9D8B030D-6E8A-4147-A177-3AD203B41FA5}">
                      <a16:colId xmlns:a16="http://schemas.microsoft.com/office/drawing/2014/main" val="3002429014"/>
                    </a:ext>
                  </a:extLst>
                </a:gridCol>
                <a:gridCol w="4953000">
                  <a:extLst>
                    <a:ext uri="{9D8B030D-6E8A-4147-A177-3AD203B41FA5}">
                      <a16:colId xmlns:a16="http://schemas.microsoft.com/office/drawing/2014/main" val="3843694763"/>
                    </a:ext>
                  </a:extLst>
                </a:gridCol>
              </a:tblGrid>
              <a:tr h="160000">
                <a:tc>
                  <a:txBody>
                    <a:bodyPr/>
                    <a:lstStyle/>
                    <a:p>
                      <a:pPr algn="ctr"/>
                      <a:r>
                        <a:rPr lang="en-GB" sz="900" dirty="0" err="1">
                          <a:effectLst/>
                        </a:rPr>
                        <a:t>Atribute</a:t>
                      </a:r>
                      <a:r>
                        <a:rPr lang="en-GB" sz="900" dirty="0">
                          <a:effectLst/>
                        </a:rPr>
                        <a:t> </a:t>
                      </a:r>
                      <a:r>
                        <a:rPr lang="en-GB" sz="900" dirty="0" err="1">
                          <a:effectLst/>
                        </a:rPr>
                        <a:t>sau</a:t>
                      </a:r>
                      <a:r>
                        <a:rPr lang="en-GB" sz="900" dirty="0">
                          <a:effectLst/>
                        </a:rPr>
                        <a:t> </a:t>
                      </a:r>
                      <a:r>
                        <a:rPr lang="en-GB" sz="900" dirty="0" err="1">
                          <a:effectLst/>
                        </a:rPr>
                        <a:t>caracteristici</a:t>
                      </a:r>
                      <a:endParaRPr lang="en-GB" sz="900" dirty="0">
                        <a:effectLst/>
                      </a:endParaRPr>
                    </a:p>
                  </a:txBody>
                  <a:tcPr marL="28074" marR="61411" marT="14037" marB="1403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pPr algn="ctr"/>
                      <a:r>
                        <a:rPr lang="en-GB" sz="900" b="1" dirty="0">
                          <a:solidFill>
                            <a:schemeClr val="tx1"/>
                          </a:solidFill>
                          <a:effectLst/>
                        </a:rPr>
                        <a:t>Solid-State Drive</a:t>
                      </a:r>
                    </a:p>
                  </a:txBody>
                  <a:tcPr marL="28074" marR="61411" marT="14037" marB="1403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75000"/>
                      </a:schemeClr>
                    </a:solidFill>
                  </a:tcPr>
                </a:tc>
                <a:tc>
                  <a:txBody>
                    <a:bodyPr/>
                    <a:lstStyle/>
                    <a:p>
                      <a:pPr algn="ctr"/>
                      <a:r>
                        <a:rPr lang="en-GB" sz="900" b="1" dirty="0">
                          <a:solidFill>
                            <a:schemeClr val="tx1"/>
                          </a:solidFill>
                          <a:effectLst/>
                        </a:rPr>
                        <a:t>Hard Disk Drive</a:t>
                      </a:r>
                    </a:p>
                  </a:txBody>
                  <a:tcPr marL="28074" marR="61411" marT="14037" marB="1403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75000"/>
                      </a:schemeClr>
                    </a:solidFill>
                  </a:tcPr>
                </a:tc>
                <a:extLst>
                  <a:ext uri="{0D108BD9-81ED-4DB2-BD59-A6C34878D82A}">
                    <a16:rowId xmlns:a16="http://schemas.microsoft.com/office/drawing/2014/main" val="476997080"/>
                  </a:ext>
                </a:extLst>
              </a:tr>
              <a:tr h="160000">
                <a:tc>
                  <a:txBody>
                    <a:bodyPr/>
                    <a:lstStyle/>
                    <a:p>
                      <a:r>
                        <a:rPr lang="en-GB" sz="900">
                          <a:effectLst/>
                        </a:rPr>
                        <a:t>Timp de începere a rotației</a:t>
                      </a:r>
                    </a:p>
                  </a:txBody>
                  <a:tcPr marL="28074" marR="28074" marT="14037" marB="1403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r>
                        <a:rPr lang="en-GB" sz="1050" dirty="0" err="1">
                          <a:effectLst/>
                        </a:rPr>
                        <a:t>Instantaneu</a:t>
                      </a:r>
                      <a:endParaRPr lang="en-GB" sz="1050" dirty="0">
                        <a:effectLst/>
                      </a:endParaRPr>
                    </a:p>
                  </a:txBody>
                  <a:tcPr marL="28074" marR="28074" marT="14037" marB="1403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r>
                        <a:rPr lang="en-GB" sz="1050" dirty="0" err="1">
                          <a:effectLst/>
                        </a:rPr>
                        <a:t>Poate</a:t>
                      </a:r>
                      <a:r>
                        <a:rPr lang="en-GB" sz="1050" dirty="0">
                          <a:effectLst/>
                        </a:rPr>
                        <a:t> dura </a:t>
                      </a:r>
                      <a:r>
                        <a:rPr lang="en-GB" sz="1050" dirty="0" err="1">
                          <a:effectLst/>
                        </a:rPr>
                        <a:t>câteva</a:t>
                      </a:r>
                      <a:r>
                        <a:rPr lang="en-GB" sz="1050" dirty="0">
                          <a:effectLst/>
                        </a:rPr>
                        <a:t> </a:t>
                      </a:r>
                      <a:r>
                        <a:rPr lang="en-GB" sz="1050" dirty="0" err="1">
                          <a:effectLst/>
                        </a:rPr>
                        <a:t>secunde</a:t>
                      </a:r>
                      <a:endParaRPr lang="en-GB" sz="1050" dirty="0">
                        <a:effectLst/>
                      </a:endParaRPr>
                    </a:p>
                  </a:txBody>
                  <a:tcPr marL="28074" marR="28074" marT="14037" marB="1403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extLst>
                  <a:ext uri="{0D108BD9-81ED-4DB2-BD59-A6C34878D82A}">
                    <a16:rowId xmlns:a16="http://schemas.microsoft.com/office/drawing/2014/main" val="2483585715"/>
                  </a:ext>
                </a:extLst>
              </a:tr>
              <a:tr h="521702">
                <a:tc>
                  <a:txBody>
                    <a:bodyPr/>
                    <a:lstStyle/>
                    <a:p>
                      <a:r>
                        <a:rPr lang="en-GB" sz="900" dirty="0" err="1">
                          <a:effectLst/>
                        </a:rPr>
                        <a:t>Timpi</a:t>
                      </a:r>
                      <a:r>
                        <a:rPr lang="en-GB" sz="900" dirty="0">
                          <a:effectLst/>
                        </a:rPr>
                        <a:t> de </a:t>
                      </a:r>
                      <a:r>
                        <a:rPr lang="en-GB" sz="900" dirty="0" err="1">
                          <a:effectLst/>
                        </a:rPr>
                        <a:t>acces</a:t>
                      </a:r>
                      <a:r>
                        <a:rPr lang="en-GB" sz="900" dirty="0">
                          <a:effectLst/>
                        </a:rPr>
                        <a:t> </a:t>
                      </a:r>
                      <a:r>
                        <a:rPr lang="en-GB" sz="900" dirty="0" err="1">
                          <a:effectLst/>
                        </a:rPr>
                        <a:t>aleator</a:t>
                      </a:r>
                      <a:endParaRPr lang="en-GB" sz="900" dirty="0">
                        <a:effectLst/>
                      </a:endParaRPr>
                    </a:p>
                  </a:txBody>
                  <a:tcPr marL="28074" marR="28074" marT="14037" marB="1403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r>
                        <a:rPr lang="en-GB" sz="1050" dirty="0" err="1">
                          <a:effectLst/>
                        </a:rPr>
                        <a:t>Aproximativ</a:t>
                      </a:r>
                      <a:r>
                        <a:rPr lang="en-GB" sz="1050" dirty="0">
                          <a:effectLst/>
                        </a:rPr>
                        <a:t> 0,1 </a:t>
                      </a:r>
                      <a:r>
                        <a:rPr lang="en-GB" sz="1050" dirty="0" err="1">
                          <a:effectLst/>
                        </a:rPr>
                        <a:t>ms</a:t>
                      </a:r>
                      <a:r>
                        <a:rPr lang="en-GB" sz="1050" dirty="0">
                          <a:effectLst/>
                        </a:rPr>
                        <a:t>, </a:t>
                      </a:r>
                      <a:r>
                        <a:rPr lang="en-GB" sz="1050" dirty="0" err="1">
                          <a:effectLst/>
                        </a:rPr>
                        <a:t>mult</a:t>
                      </a:r>
                      <a:r>
                        <a:rPr lang="en-GB" sz="1050" dirty="0">
                          <a:effectLst/>
                        </a:rPr>
                        <a:t> </a:t>
                      </a:r>
                      <a:r>
                        <a:rPr lang="en-GB" sz="1050" dirty="0" err="1">
                          <a:effectLst/>
                        </a:rPr>
                        <a:t>mai</a:t>
                      </a:r>
                      <a:r>
                        <a:rPr lang="en-GB" sz="1050" dirty="0">
                          <a:effectLst/>
                        </a:rPr>
                        <a:t> rapid </a:t>
                      </a:r>
                      <a:r>
                        <a:rPr lang="en-GB" sz="1050" dirty="0" err="1">
                          <a:effectLst/>
                        </a:rPr>
                        <a:t>decât</a:t>
                      </a:r>
                      <a:r>
                        <a:rPr lang="en-GB" sz="1050" dirty="0">
                          <a:effectLst/>
                        </a:rPr>
                        <a:t> HDD-urile </a:t>
                      </a:r>
                      <a:r>
                        <a:rPr lang="en-GB" sz="1050" dirty="0" err="1">
                          <a:effectLst/>
                        </a:rPr>
                        <a:t>deoarece</a:t>
                      </a:r>
                      <a:r>
                        <a:rPr lang="en-GB" sz="1050" dirty="0">
                          <a:effectLst/>
                        </a:rPr>
                        <a:t> </a:t>
                      </a:r>
                      <a:r>
                        <a:rPr lang="en-GB" sz="1050" dirty="0" err="1">
                          <a:effectLst/>
                        </a:rPr>
                        <a:t>datele</a:t>
                      </a:r>
                      <a:r>
                        <a:rPr lang="en-GB" sz="1050" dirty="0">
                          <a:effectLst/>
                        </a:rPr>
                        <a:t> sunt </a:t>
                      </a:r>
                      <a:r>
                        <a:rPr lang="en-GB" sz="1050" dirty="0" err="1">
                          <a:effectLst/>
                        </a:rPr>
                        <a:t>accesate</a:t>
                      </a:r>
                      <a:r>
                        <a:rPr lang="en-GB" sz="1050" dirty="0">
                          <a:effectLst/>
                        </a:rPr>
                        <a:t> direct din </a:t>
                      </a:r>
                      <a:r>
                        <a:rPr lang="en-GB" sz="1050" dirty="0" err="1">
                          <a:effectLst/>
                        </a:rPr>
                        <a:t>memoria</a:t>
                      </a:r>
                      <a:r>
                        <a:rPr lang="en-GB" sz="1050" dirty="0">
                          <a:effectLst/>
                        </a:rPr>
                        <a:t> flash</a:t>
                      </a:r>
                    </a:p>
                  </a:txBody>
                  <a:tcPr marL="28074" marR="28074" marT="14037" marB="1403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r>
                        <a:rPr lang="en-GB" sz="1050" dirty="0" err="1">
                          <a:effectLst/>
                        </a:rPr>
                        <a:t>Diferă</a:t>
                      </a:r>
                      <a:r>
                        <a:rPr lang="en-GB" sz="1050" dirty="0">
                          <a:effectLst/>
                        </a:rPr>
                        <a:t> </a:t>
                      </a:r>
                      <a:r>
                        <a:rPr lang="en-GB" sz="1050" dirty="0" err="1">
                          <a:effectLst/>
                        </a:rPr>
                        <a:t>între</a:t>
                      </a:r>
                      <a:r>
                        <a:rPr lang="en-GB" sz="1050" dirty="0">
                          <a:effectLst/>
                        </a:rPr>
                        <a:t> 5-10 </a:t>
                      </a:r>
                      <a:r>
                        <a:rPr lang="en-GB" sz="1050" dirty="0" err="1">
                          <a:effectLst/>
                        </a:rPr>
                        <a:t>ms</a:t>
                      </a:r>
                      <a:r>
                        <a:rPr lang="en-GB" sz="1050" dirty="0">
                          <a:effectLst/>
                        </a:rPr>
                        <a:t> </a:t>
                      </a:r>
                      <a:r>
                        <a:rPr lang="en-GB" sz="1050" dirty="0" err="1">
                          <a:effectLst/>
                        </a:rPr>
                        <a:t>datorită</a:t>
                      </a:r>
                      <a:r>
                        <a:rPr lang="en-GB" sz="1050" dirty="0">
                          <a:effectLst/>
                        </a:rPr>
                        <a:t> </a:t>
                      </a:r>
                      <a:r>
                        <a:rPr lang="en-GB" sz="1050" dirty="0" err="1">
                          <a:effectLst/>
                        </a:rPr>
                        <a:t>nevoii</a:t>
                      </a:r>
                      <a:r>
                        <a:rPr lang="en-GB" sz="1050" dirty="0">
                          <a:effectLst/>
                        </a:rPr>
                        <a:t> de </a:t>
                      </a:r>
                      <a:r>
                        <a:rPr lang="en-GB" sz="1050" dirty="0" err="1">
                          <a:effectLst/>
                        </a:rPr>
                        <a:t>mișcare</a:t>
                      </a:r>
                      <a:r>
                        <a:rPr lang="en-GB" sz="1050" dirty="0">
                          <a:effectLst/>
                        </a:rPr>
                        <a:t> a </a:t>
                      </a:r>
                      <a:r>
                        <a:rPr lang="en-GB" sz="1050" dirty="0" err="1">
                          <a:effectLst/>
                        </a:rPr>
                        <a:t>capetelor</a:t>
                      </a:r>
                      <a:r>
                        <a:rPr lang="en-GB" sz="1050" dirty="0">
                          <a:effectLst/>
                        </a:rPr>
                        <a:t> de </a:t>
                      </a:r>
                      <a:r>
                        <a:rPr lang="en-GB" sz="1050" dirty="0" err="1">
                          <a:effectLst/>
                        </a:rPr>
                        <a:t>citire</a:t>
                      </a:r>
                      <a:endParaRPr lang="en-GB" sz="1050" dirty="0">
                        <a:effectLst/>
                      </a:endParaRPr>
                    </a:p>
                  </a:txBody>
                  <a:tcPr marL="28074" marR="28074" marT="14037" marB="1403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extLst>
                  <a:ext uri="{0D108BD9-81ED-4DB2-BD59-A6C34878D82A}">
                    <a16:rowId xmlns:a16="http://schemas.microsoft.com/office/drawing/2014/main" val="2093837622"/>
                  </a:ext>
                </a:extLst>
              </a:tr>
              <a:tr h="423400">
                <a:tc>
                  <a:txBody>
                    <a:bodyPr/>
                    <a:lstStyle/>
                    <a:p>
                      <a:r>
                        <a:rPr lang="en-GB" sz="900" dirty="0" err="1">
                          <a:effectLst/>
                        </a:rPr>
                        <a:t>Latența</a:t>
                      </a:r>
                      <a:r>
                        <a:rPr lang="en-GB" sz="900" dirty="0">
                          <a:effectLst/>
                        </a:rPr>
                        <a:t> la </a:t>
                      </a:r>
                      <a:r>
                        <a:rPr lang="en-GB" sz="900" dirty="0" err="1">
                          <a:effectLst/>
                        </a:rPr>
                        <a:t>citire</a:t>
                      </a:r>
                      <a:endParaRPr lang="en-GB" sz="900" dirty="0">
                        <a:effectLst/>
                      </a:endParaRPr>
                    </a:p>
                  </a:txBody>
                  <a:tcPr marL="28074" marR="28074" marT="14037" marB="1403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r>
                        <a:rPr lang="en-GB" sz="1050" dirty="0" err="1">
                          <a:effectLst/>
                        </a:rPr>
                        <a:t>În</a:t>
                      </a:r>
                      <a:r>
                        <a:rPr lang="en-GB" sz="1050" dirty="0">
                          <a:effectLst/>
                        </a:rPr>
                        <a:t> general </a:t>
                      </a:r>
                      <a:r>
                        <a:rPr lang="en-GB" sz="1050" dirty="0" err="1">
                          <a:effectLst/>
                        </a:rPr>
                        <a:t>foarte</a:t>
                      </a:r>
                      <a:r>
                        <a:rPr lang="en-GB" sz="1050" dirty="0">
                          <a:effectLst/>
                        </a:rPr>
                        <a:t> </a:t>
                      </a:r>
                      <a:r>
                        <a:rPr lang="en-GB" sz="1050" dirty="0" err="1">
                          <a:effectLst/>
                        </a:rPr>
                        <a:t>redusă</a:t>
                      </a:r>
                      <a:r>
                        <a:rPr lang="en-GB" sz="1050" dirty="0">
                          <a:effectLst/>
                        </a:rPr>
                        <a:t> </a:t>
                      </a:r>
                      <a:r>
                        <a:rPr lang="en-GB" sz="1050" dirty="0" err="1">
                          <a:effectLst/>
                        </a:rPr>
                        <a:t>deoarece</a:t>
                      </a:r>
                      <a:r>
                        <a:rPr lang="en-GB" sz="1050" dirty="0">
                          <a:effectLst/>
                        </a:rPr>
                        <a:t> </a:t>
                      </a:r>
                      <a:r>
                        <a:rPr lang="en-GB" sz="1050" dirty="0" err="1">
                          <a:effectLst/>
                        </a:rPr>
                        <a:t>datele</a:t>
                      </a:r>
                      <a:r>
                        <a:rPr lang="en-GB" sz="1050" dirty="0">
                          <a:effectLst/>
                        </a:rPr>
                        <a:t> pot fi </a:t>
                      </a:r>
                      <a:r>
                        <a:rPr lang="en-GB" sz="1050" dirty="0" err="1">
                          <a:effectLst/>
                        </a:rPr>
                        <a:t>citite</a:t>
                      </a:r>
                      <a:r>
                        <a:rPr lang="en-GB" sz="1050" dirty="0">
                          <a:effectLst/>
                        </a:rPr>
                        <a:t> din </a:t>
                      </a:r>
                      <a:r>
                        <a:rPr lang="en-GB" sz="1050" dirty="0" err="1">
                          <a:effectLst/>
                        </a:rPr>
                        <a:t>orice</a:t>
                      </a:r>
                      <a:r>
                        <a:rPr lang="en-GB" sz="1050" dirty="0">
                          <a:effectLst/>
                        </a:rPr>
                        <a:t> </a:t>
                      </a:r>
                      <a:r>
                        <a:rPr lang="en-GB" sz="1050" dirty="0" err="1">
                          <a:effectLst/>
                        </a:rPr>
                        <a:t>locație</a:t>
                      </a:r>
                      <a:r>
                        <a:rPr lang="en-GB" sz="1050" dirty="0">
                          <a:effectLst/>
                        </a:rPr>
                        <a:t> a </a:t>
                      </a:r>
                      <a:r>
                        <a:rPr lang="en-GB" sz="1050" dirty="0" err="1">
                          <a:effectLst/>
                        </a:rPr>
                        <a:t>memoriei</a:t>
                      </a:r>
                      <a:endParaRPr lang="en-GB" sz="1050" dirty="0">
                        <a:effectLst/>
                      </a:endParaRPr>
                    </a:p>
                  </a:txBody>
                  <a:tcPr marL="28074" marR="28074" marT="14037" marB="1403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r>
                        <a:rPr lang="en-GB" sz="1050">
                          <a:effectLst/>
                        </a:rPr>
                        <a:t>În general ridicată deoarece componentele mecanice necesită mai mult timp pentru a se alinia</a:t>
                      </a:r>
                    </a:p>
                  </a:txBody>
                  <a:tcPr marL="28074" marR="28074" marT="14037" marB="1403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extLst>
                  <a:ext uri="{0D108BD9-81ED-4DB2-BD59-A6C34878D82A}">
                    <a16:rowId xmlns:a16="http://schemas.microsoft.com/office/drawing/2014/main" val="3434909305"/>
                  </a:ext>
                </a:extLst>
              </a:tr>
              <a:tr h="423400">
                <a:tc>
                  <a:txBody>
                    <a:bodyPr/>
                    <a:lstStyle/>
                    <a:p>
                      <a:r>
                        <a:rPr lang="en-GB" sz="900" dirty="0" err="1">
                          <a:effectLst/>
                        </a:rPr>
                        <a:t>Performanță</a:t>
                      </a:r>
                      <a:r>
                        <a:rPr lang="en-GB" sz="900" dirty="0">
                          <a:effectLst/>
                        </a:rPr>
                        <a:t> </a:t>
                      </a:r>
                      <a:r>
                        <a:rPr lang="en-GB" sz="900" dirty="0" err="1">
                          <a:effectLst/>
                        </a:rPr>
                        <a:t>constantă</a:t>
                      </a:r>
                      <a:r>
                        <a:rPr lang="en-GB" sz="900" dirty="0">
                          <a:effectLst/>
                        </a:rPr>
                        <a:t> la </a:t>
                      </a:r>
                      <a:r>
                        <a:rPr lang="en-GB" sz="900" dirty="0" err="1">
                          <a:effectLst/>
                        </a:rPr>
                        <a:t>citire</a:t>
                      </a:r>
                      <a:endParaRPr lang="en-GB" sz="900" dirty="0">
                        <a:effectLst/>
                      </a:endParaRPr>
                    </a:p>
                  </a:txBody>
                  <a:tcPr marL="28074" marR="28074" marT="14037" marB="1403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r>
                        <a:rPr lang="en-GB" sz="1050" dirty="0" err="1">
                          <a:effectLst/>
                        </a:rPr>
                        <a:t>Performanța</a:t>
                      </a:r>
                      <a:r>
                        <a:rPr lang="en-GB" sz="1050" dirty="0">
                          <a:effectLst/>
                        </a:rPr>
                        <a:t> la </a:t>
                      </a:r>
                      <a:r>
                        <a:rPr lang="en-GB" sz="1050" dirty="0" err="1">
                          <a:effectLst/>
                        </a:rPr>
                        <a:t>citire</a:t>
                      </a:r>
                      <a:r>
                        <a:rPr lang="en-GB" sz="1050" dirty="0">
                          <a:effectLst/>
                        </a:rPr>
                        <a:t> nu se </a:t>
                      </a:r>
                      <a:r>
                        <a:rPr lang="en-GB" sz="1050" dirty="0" err="1">
                          <a:effectLst/>
                        </a:rPr>
                        <a:t>schimba</a:t>
                      </a:r>
                      <a:r>
                        <a:rPr lang="en-GB" sz="1050" dirty="0">
                          <a:effectLst/>
                        </a:rPr>
                        <a:t> </a:t>
                      </a:r>
                      <a:r>
                        <a:rPr lang="en-GB" sz="1050" dirty="0" err="1">
                          <a:effectLst/>
                        </a:rPr>
                        <a:t>în</a:t>
                      </a:r>
                      <a:r>
                        <a:rPr lang="en-GB" sz="1050" dirty="0">
                          <a:effectLst/>
                        </a:rPr>
                        <a:t> </a:t>
                      </a:r>
                      <a:r>
                        <a:rPr lang="en-GB" sz="1050" dirty="0" err="1">
                          <a:effectLst/>
                        </a:rPr>
                        <a:t>funcție</a:t>
                      </a:r>
                      <a:r>
                        <a:rPr lang="en-GB" sz="1050" dirty="0">
                          <a:effectLst/>
                        </a:rPr>
                        <a:t> de </a:t>
                      </a:r>
                      <a:r>
                        <a:rPr lang="en-GB" sz="1050" dirty="0" err="1">
                          <a:effectLst/>
                        </a:rPr>
                        <a:t>locația</a:t>
                      </a:r>
                      <a:r>
                        <a:rPr lang="en-GB" sz="1050" dirty="0">
                          <a:effectLst/>
                        </a:rPr>
                        <a:t> </a:t>
                      </a:r>
                      <a:r>
                        <a:rPr lang="en-GB" sz="1050" dirty="0" err="1">
                          <a:effectLst/>
                        </a:rPr>
                        <a:t>datelor</a:t>
                      </a:r>
                      <a:endParaRPr lang="en-GB" sz="1050" dirty="0">
                        <a:effectLst/>
                      </a:endParaRPr>
                    </a:p>
                  </a:txBody>
                  <a:tcPr marL="28074" marR="28074" marT="14037" marB="1403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r>
                        <a:rPr lang="en-GB" sz="1050" dirty="0" err="1">
                          <a:effectLst/>
                        </a:rPr>
                        <a:t>Dacă</a:t>
                      </a:r>
                      <a:r>
                        <a:rPr lang="en-GB" sz="1050" dirty="0">
                          <a:effectLst/>
                        </a:rPr>
                        <a:t> </a:t>
                      </a:r>
                      <a:r>
                        <a:rPr lang="en-GB" sz="1050" dirty="0" err="1">
                          <a:effectLst/>
                        </a:rPr>
                        <a:t>datele</a:t>
                      </a:r>
                      <a:r>
                        <a:rPr lang="en-GB" sz="1050" dirty="0">
                          <a:effectLst/>
                        </a:rPr>
                        <a:t> sunt </a:t>
                      </a:r>
                      <a:r>
                        <a:rPr lang="en-GB" sz="1050" dirty="0" err="1">
                          <a:effectLst/>
                        </a:rPr>
                        <a:t>scrise</a:t>
                      </a:r>
                      <a:r>
                        <a:rPr lang="en-GB" sz="1050" dirty="0">
                          <a:effectLst/>
                        </a:rPr>
                        <a:t> </a:t>
                      </a:r>
                      <a:r>
                        <a:rPr lang="en-GB" sz="1050" dirty="0" err="1">
                          <a:effectLst/>
                        </a:rPr>
                        <a:t>fragmentat</a:t>
                      </a:r>
                      <a:r>
                        <a:rPr lang="en-GB" sz="1050" dirty="0">
                          <a:effectLst/>
                        </a:rPr>
                        <a:t>, </a:t>
                      </a:r>
                      <a:r>
                        <a:rPr lang="en-GB" sz="1050" dirty="0" err="1">
                          <a:effectLst/>
                        </a:rPr>
                        <a:t>timpul</a:t>
                      </a:r>
                      <a:r>
                        <a:rPr lang="en-GB" sz="1050" dirty="0">
                          <a:effectLst/>
                        </a:rPr>
                        <a:t> de </a:t>
                      </a:r>
                      <a:r>
                        <a:rPr lang="en-GB" sz="1050" dirty="0" err="1">
                          <a:effectLst/>
                        </a:rPr>
                        <a:t>citire</a:t>
                      </a:r>
                      <a:r>
                        <a:rPr lang="en-GB" sz="1050" dirty="0">
                          <a:effectLst/>
                        </a:rPr>
                        <a:t> </a:t>
                      </a:r>
                      <a:r>
                        <a:rPr lang="en-GB" sz="1050" dirty="0" err="1">
                          <a:effectLst/>
                        </a:rPr>
                        <a:t>poate</a:t>
                      </a:r>
                      <a:r>
                        <a:rPr lang="en-GB" sz="1050" dirty="0">
                          <a:effectLst/>
                        </a:rPr>
                        <a:t> </a:t>
                      </a:r>
                      <a:r>
                        <a:rPr lang="en-GB" sz="1050" dirty="0" err="1">
                          <a:effectLst/>
                        </a:rPr>
                        <a:t>să</a:t>
                      </a:r>
                      <a:r>
                        <a:rPr lang="en-GB" sz="1050" dirty="0">
                          <a:effectLst/>
                        </a:rPr>
                        <a:t> </a:t>
                      </a:r>
                      <a:r>
                        <a:rPr lang="en-GB" sz="1050" dirty="0" err="1">
                          <a:effectLst/>
                        </a:rPr>
                        <a:t>varieze</a:t>
                      </a:r>
                      <a:r>
                        <a:rPr lang="en-GB" sz="1050" dirty="0">
                          <a:effectLst/>
                        </a:rPr>
                        <a:t> </a:t>
                      </a:r>
                      <a:r>
                        <a:rPr lang="en-GB" sz="1050" dirty="0" err="1">
                          <a:effectLst/>
                        </a:rPr>
                        <a:t>foarte</a:t>
                      </a:r>
                      <a:r>
                        <a:rPr lang="en-GB" sz="1050" dirty="0">
                          <a:effectLst/>
                        </a:rPr>
                        <a:t> </a:t>
                      </a:r>
                      <a:r>
                        <a:rPr lang="en-GB" sz="1050" dirty="0" err="1">
                          <a:effectLst/>
                        </a:rPr>
                        <a:t>mult</a:t>
                      </a:r>
                      <a:endParaRPr lang="en-GB" sz="1050" dirty="0">
                        <a:effectLst/>
                      </a:endParaRPr>
                    </a:p>
                  </a:txBody>
                  <a:tcPr marL="28074" marR="28074" marT="14037" marB="1403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extLst>
                  <a:ext uri="{0D108BD9-81ED-4DB2-BD59-A6C34878D82A}">
                    <a16:rowId xmlns:a16="http://schemas.microsoft.com/office/drawing/2014/main" val="2824794183"/>
                  </a:ext>
                </a:extLst>
              </a:tr>
              <a:tr h="325095">
                <a:tc>
                  <a:txBody>
                    <a:bodyPr/>
                    <a:lstStyle/>
                    <a:p>
                      <a:r>
                        <a:rPr lang="en-GB" sz="900">
                          <a:effectLst/>
                        </a:rPr>
                        <a:t>Impactul fragmentării datelor</a:t>
                      </a:r>
                    </a:p>
                  </a:txBody>
                  <a:tcPr marL="28074" marR="28074" marT="14037" marB="1403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r>
                        <a:rPr lang="en-GB" sz="1050" dirty="0" err="1">
                          <a:effectLst/>
                        </a:rPr>
                        <a:t>Performanțele</a:t>
                      </a:r>
                      <a:r>
                        <a:rPr lang="en-GB" sz="1050" dirty="0">
                          <a:effectLst/>
                        </a:rPr>
                        <a:t> SSD-</a:t>
                      </a:r>
                      <a:r>
                        <a:rPr lang="en-GB" sz="1050" dirty="0" err="1">
                          <a:effectLst/>
                        </a:rPr>
                        <a:t>ului</a:t>
                      </a:r>
                      <a:r>
                        <a:rPr lang="en-GB" sz="1050" dirty="0">
                          <a:effectLst/>
                        </a:rPr>
                        <a:t> nu se </a:t>
                      </a:r>
                      <a:r>
                        <a:rPr lang="en-GB" sz="1050" dirty="0" err="1">
                          <a:effectLst/>
                        </a:rPr>
                        <a:t>schimba</a:t>
                      </a:r>
                      <a:r>
                        <a:rPr lang="en-GB" sz="1050" dirty="0">
                          <a:effectLst/>
                        </a:rPr>
                        <a:t> </a:t>
                      </a:r>
                      <a:r>
                        <a:rPr lang="en-GB" sz="1050" dirty="0" err="1">
                          <a:effectLst/>
                        </a:rPr>
                        <a:t>deoarece</a:t>
                      </a:r>
                      <a:r>
                        <a:rPr lang="en-GB" sz="1050" dirty="0">
                          <a:effectLst/>
                        </a:rPr>
                        <a:t> nu are </a:t>
                      </a:r>
                      <a:r>
                        <a:rPr lang="en-GB" sz="1050" dirty="0" err="1">
                          <a:effectLst/>
                        </a:rPr>
                        <a:t>capete</a:t>
                      </a:r>
                      <a:r>
                        <a:rPr lang="en-GB" sz="1050" dirty="0">
                          <a:effectLst/>
                        </a:rPr>
                        <a:t> </a:t>
                      </a:r>
                      <a:r>
                        <a:rPr lang="en-GB" sz="1050" dirty="0" err="1">
                          <a:effectLst/>
                        </a:rPr>
                        <a:t>mișcătoare</a:t>
                      </a:r>
                      <a:endParaRPr lang="en-GB" sz="1050" dirty="0">
                        <a:effectLst/>
                      </a:endParaRPr>
                    </a:p>
                  </a:txBody>
                  <a:tcPr marL="28074" marR="28074" marT="14037" marB="1403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r>
                        <a:rPr lang="en-GB" sz="1050" dirty="0" err="1">
                          <a:effectLst/>
                        </a:rPr>
                        <a:t>Performanțele</a:t>
                      </a:r>
                      <a:r>
                        <a:rPr lang="en-GB" sz="1050" dirty="0">
                          <a:effectLst/>
                        </a:rPr>
                        <a:t> HDD-</a:t>
                      </a:r>
                      <a:r>
                        <a:rPr lang="en-GB" sz="1050" dirty="0" err="1">
                          <a:effectLst/>
                        </a:rPr>
                        <a:t>ului</a:t>
                      </a:r>
                      <a:r>
                        <a:rPr lang="en-GB" sz="1050" dirty="0">
                          <a:effectLst/>
                        </a:rPr>
                        <a:t> sunt </a:t>
                      </a:r>
                      <a:r>
                        <a:rPr lang="en-GB" sz="1050" dirty="0" err="1">
                          <a:effectLst/>
                        </a:rPr>
                        <a:t>impactate</a:t>
                      </a:r>
                      <a:r>
                        <a:rPr lang="en-GB" sz="1050" dirty="0">
                          <a:effectLst/>
                        </a:rPr>
                        <a:t> </a:t>
                      </a:r>
                      <a:r>
                        <a:rPr lang="en-GB" sz="1050" dirty="0" err="1">
                          <a:effectLst/>
                        </a:rPr>
                        <a:t>deoarece</a:t>
                      </a:r>
                      <a:r>
                        <a:rPr lang="en-GB" sz="1050" dirty="0">
                          <a:effectLst/>
                        </a:rPr>
                        <a:t> </a:t>
                      </a:r>
                      <a:r>
                        <a:rPr lang="en-GB" sz="1050" dirty="0" err="1">
                          <a:effectLst/>
                        </a:rPr>
                        <a:t>capetele</a:t>
                      </a:r>
                      <a:r>
                        <a:rPr lang="en-GB" sz="1050" dirty="0">
                          <a:effectLst/>
                        </a:rPr>
                        <a:t> </a:t>
                      </a:r>
                      <a:r>
                        <a:rPr lang="en-GB" sz="1050" dirty="0" err="1">
                          <a:effectLst/>
                        </a:rPr>
                        <a:t>trebuie</a:t>
                      </a:r>
                      <a:r>
                        <a:rPr lang="en-GB" sz="1050" dirty="0">
                          <a:effectLst/>
                        </a:rPr>
                        <a:t> </a:t>
                      </a:r>
                      <a:r>
                        <a:rPr lang="en-GB" sz="1050" dirty="0" err="1">
                          <a:effectLst/>
                        </a:rPr>
                        <a:t>mișcate</a:t>
                      </a:r>
                      <a:endParaRPr lang="en-GB" sz="1050" dirty="0">
                        <a:effectLst/>
                      </a:endParaRPr>
                    </a:p>
                  </a:txBody>
                  <a:tcPr marL="28074" marR="28074" marT="14037" marB="1403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extLst>
                  <a:ext uri="{0D108BD9-81ED-4DB2-BD59-A6C34878D82A}">
                    <a16:rowId xmlns:a16="http://schemas.microsoft.com/office/drawing/2014/main" val="4023528340"/>
                  </a:ext>
                </a:extLst>
              </a:tr>
              <a:tr h="423400">
                <a:tc>
                  <a:txBody>
                    <a:bodyPr/>
                    <a:lstStyle/>
                    <a:p>
                      <a:r>
                        <a:rPr lang="en-GB" sz="900">
                          <a:effectLst/>
                        </a:rPr>
                        <a:t>Nivelul acustic (zgomotul)</a:t>
                      </a:r>
                    </a:p>
                  </a:txBody>
                  <a:tcPr marL="28074" marR="28074" marT="14037" marB="1403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r>
                        <a:rPr lang="en-GB" sz="1050" dirty="0">
                          <a:effectLst/>
                        </a:rPr>
                        <a:t>SSD-urile nu au </a:t>
                      </a:r>
                      <a:r>
                        <a:rPr lang="en-GB" sz="1050" dirty="0" err="1">
                          <a:effectLst/>
                        </a:rPr>
                        <a:t>părți</a:t>
                      </a:r>
                      <a:r>
                        <a:rPr lang="en-GB" sz="1050" dirty="0">
                          <a:effectLst/>
                        </a:rPr>
                        <a:t> </a:t>
                      </a:r>
                      <a:r>
                        <a:rPr lang="en-GB" sz="1050" dirty="0" err="1">
                          <a:effectLst/>
                        </a:rPr>
                        <a:t>mișcătoare</a:t>
                      </a:r>
                      <a:r>
                        <a:rPr lang="en-GB" sz="1050" dirty="0">
                          <a:effectLst/>
                        </a:rPr>
                        <a:t> </a:t>
                      </a:r>
                      <a:r>
                        <a:rPr lang="en-GB" sz="1050" dirty="0" err="1">
                          <a:effectLst/>
                        </a:rPr>
                        <a:t>și</a:t>
                      </a:r>
                      <a:r>
                        <a:rPr lang="en-GB" sz="1050" dirty="0">
                          <a:effectLst/>
                        </a:rPr>
                        <a:t> nu </a:t>
                      </a:r>
                      <a:r>
                        <a:rPr lang="en-GB" sz="1050" dirty="0" err="1">
                          <a:effectLst/>
                        </a:rPr>
                        <a:t>creează</a:t>
                      </a:r>
                      <a:r>
                        <a:rPr lang="en-GB" sz="1050" dirty="0">
                          <a:effectLst/>
                        </a:rPr>
                        <a:t> </a:t>
                      </a:r>
                      <a:r>
                        <a:rPr lang="en-GB" sz="1050" dirty="0" err="1">
                          <a:effectLst/>
                        </a:rPr>
                        <a:t>zgomot</a:t>
                      </a:r>
                      <a:endParaRPr lang="en-GB" sz="1050" dirty="0">
                        <a:effectLst/>
                      </a:endParaRPr>
                    </a:p>
                  </a:txBody>
                  <a:tcPr marL="28074" marR="28074" marT="14037" marB="1403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r>
                        <a:rPr lang="en-GB" sz="1050">
                          <a:effectLst/>
                        </a:rPr>
                        <a:t>HDD-urile au părți mișcătoare și nivelul acustic variază în funcție de model</a:t>
                      </a:r>
                    </a:p>
                  </a:txBody>
                  <a:tcPr marL="28074" marR="28074" marT="14037" marB="1403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extLst>
                  <a:ext uri="{0D108BD9-81ED-4DB2-BD59-A6C34878D82A}">
                    <a16:rowId xmlns:a16="http://schemas.microsoft.com/office/drawing/2014/main" val="113648481"/>
                  </a:ext>
                </a:extLst>
              </a:tr>
              <a:tr h="816616">
                <a:tc>
                  <a:txBody>
                    <a:bodyPr/>
                    <a:lstStyle/>
                    <a:p>
                      <a:r>
                        <a:rPr lang="en-GB" sz="900">
                          <a:effectLst/>
                        </a:rPr>
                        <a:t>Consumul total de energie</a:t>
                      </a:r>
                    </a:p>
                  </a:txBody>
                  <a:tcPr marL="28074" marR="28074" marT="14037" marB="1403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r>
                        <a:rPr lang="en-GB" sz="1050" dirty="0">
                          <a:effectLst/>
                        </a:rPr>
                        <a:t>SSD-urile </a:t>
                      </a:r>
                      <a:r>
                        <a:rPr lang="en-GB" sz="1050" dirty="0" err="1">
                          <a:effectLst/>
                        </a:rPr>
                        <a:t>consumă</a:t>
                      </a:r>
                      <a:r>
                        <a:rPr lang="en-GB" sz="1050" dirty="0">
                          <a:effectLst/>
                        </a:rPr>
                        <a:t> </a:t>
                      </a:r>
                      <a:r>
                        <a:rPr lang="en-GB" sz="1050" dirty="0" err="1">
                          <a:effectLst/>
                        </a:rPr>
                        <a:t>mai</a:t>
                      </a:r>
                      <a:r>
                        <a:rPr lang="en-GB" sz="1050" dirty="0">
                          <a:effectLst/>
                        </a:rPr>
                        <a:t> </a:t>
                      </a:r>
                      <a:r>
                        <a:rPr lang="en-GB" sz="1050" dirty="0" err="1">
                          <a:effectLst/>
                        </a:rPr>
                        <a:t>puțin</a:t>
                      </a:r>
                      <a:r>
                        <a:rPr lang="en-GB" sz="1050" dirty="0">
                          <a:effectLst/>
                        </a:rPr>
                        <a:t> </a:t>
                      </a:r>
                      <a:r>
                        <a:rPr lang="en-GB" sz="1050" dirty="0" err="1">
                          <a:effectLst/>
                        </a:rPr>
                        <a:t>curent</a:t>
                      </a:r>
                      <a:r>
                        <a:rPr lang="en-GB" sz="1050" dirty="0">
                          <a:effectLst/>
                        </a:rPr>
                        <a:t> </a:t>
                      </a:r>
                      <a:r>
                        <a:rPr lang="en-GB" sz="1050" dirty="0" err="1">
                          <a:effectLst/>
                        </a:rPr>
                        <a:t>decât</a:t>
                      </a:r>
                      <a:r>
                        <a:rPr lang="en-GB" sz="1050" dirty="0">
                          <a:effectLst/>
                        </a:rPr>
                        <a:t> HDD-urile din </a:t>
                      </a:r>
                      <a:r>
                        <a:rPr lang="en-GB" sz="1050" dirty="0" err="1">
                          <a:effectLst/>
                        </a:rPr>
                        <a:t>aceeași</a:t>
                      </a:r>
                      <a:r>
                        <a:rPr lang="en-GB" sz="1050" dirty="0">
                          <a:effectLst/>
                        </a:rPr>
                        <a:t> </a:t>
                      </a:r>
                      <a:r>
                        <a:rPr lang="en-GB" sz="1050" dirty="0" err="1">
                          <a:effectLst/>
                        </a:rPr>
                        <a:t>clasă</a:t>
                      </a:r>
                      <a:r>
                        <a:rPr lang="en-GB" sz="1050" dirty="0">
                          <a:effectLst/>
                        </a:rPr>
                        <a:t>; </a:t>
                      </a:r>
                      <a:r>
                        <a:rPr lang="en-GB" sz="1050" u="none" strike="noStrike" dirty="0">
                          <a:effectLst/>
                          <a:hlinkClick r:id="rId2" tooltip="Disipare"/>
                        </a:rPr>
                        <a:t>disipă</a:t>
                      </a:r>
                      <a:r>
                        <a:rPr lang="en-GB" sz="1050" dirty="0">
                          <a:effectLst/>
                        </a:rPr>
                        <a:t> </a:t>
                      </a:r>
                      <a:r>
                        <a:rPr lang="en-GB" sz="1050" dirty="0" err="1">
                          <a:effectLst/>
                        </a:rPr>
                        <a:t>mai</a:t>
                      </a:r>
                      <a:r>
                        <a:rPr lang="en-GB" sz="1050" dirty="0">
                          <a:effectLst/>
                        </a:rPr>
                        <a:t> </a:t>
                      </a:r>
                      <a:r>
                        <a:rPr lang="en-GB" sz="1050" dirty="0" err="1">
                          <a:effectLst/>
                        </a:rPr>
                        <a:t>puțină</a:t>
                      </a:r>
                      <a:r>
                        <a:rPr lang="en-GB" sz="1050" dirty="0">
                          <a:effectLst/>
                        </a:rPr>
                        <a:t> </a:t>
                      </a:r>
                      <a:r>
                        <a:rPr lang="en-GB" sz="1050" u="none" strike="noStrike" dirty="0">
                          <a:effectLst/>
                          <a:hlinkClick r:id="rId3" tooltip="Căldură"/>
                        </a:rPr>
                        <a:t>căldură</a:t>
                      </a:r>
                      <a:r>
                        <a:rPr lang="en-GB" sz="1050" dirty="0">
                          <a:effectLst/>
                        </a:rPr>
                        <a:t> </a:t>
                      </a:r>
                      <a:r>
                        <a:rPr lang="en-GB" sz="1050" dirty="0" err="1">
                          <a:effectLst/>
                        </a:rPr>
                        <a:t>și</a:t>
                      </a:r>
                      <a:r>
                        <a:rPr lang="en-GB" sz="1050" dirty="0">
                          <a:effectLst/>
                        </a:rPr>
                        <a:t> nu </a:t>
                      </a:r>
                      <a:r>
                        <a:rPr lang="en-GB" sz="1050" dirty="0" err="1">
                          <a:effectLst/>
                        </a:rPr>
                        <a:t>necesită</a:t>
                      </a:r>
                      <a:r>
                        <a:rPr lang="en-GB" sz="1050" dirty="0">
                          <a:effectLst/>
                        </a:rPr>
                        <a:t> </a:t>
                      </a:r>
                      <a:r>
                        <a:rPr lang="en-GB" sz="1050" dirty="0" err="1">
                          <a:effectLst/>
                        </a:rPr>
                        <a:t>răcire</a:t>
                      </a:r>
                      <a:r>
                        <a:rPr lang="en-GB" sz="1050" dirty="0">
                          <a:effectLst/>
                        </a:rPr>
                        <a:t> cu </a:t>
                      </a:r>
                      <a:r>
                        <a:rPr lang="en-GB" sz="1050" dirty="0" err="1">
                          <a:effectLst/>
                        </a:rPr>
                        <a:t>miniventilatoare</a:t>
                      </a:r>
                      <a:r>
                        <a:rPr lang="en-GB" sz="1050" dirty="0">
                          <a:effectLst/>
                        </a:rPr>
                        <a:t>, </a:t>
                      </a:r>
                      <a:r>
                        <a:rPr lang="en-GB" sz="1050" dirty="0" err="1">
                          <a:effectLst/>
                        </a:rPr>
                        <a:t>și</a:t>
                      </a:r>
                      <a:r>
                        <a:rPr lang="en-GB" sz="1050" dirty="0">
                          <a:effectLst/>
                        </a:rPr>
                        <a:t> </a:t>
                      </a:r>
                      <a:r>
                        <a:rPr lang="en-GB" sz="1050" dirty="0" err="1">
                          <a:effectLst/>
                        </a:rPr>
                        <a:t>ele</a:t>
                      </a:r>
                      <a:r>
                        <a:rPr lang="en-GB" sz="1050" dirty="0">
                          <a:effectLst/>
                        </a:rPr>
                        <a:t> </a:t>
                      </a:r>
                      <a:r>
                        <a:rPr lang="en-GB" sz="1050" dirty="0" err="1">
                          <a:effectLst/>
                        </a:rPr>
                        <a:t>zgomotoase</a:t>
                      </a:r>
                      <a:endParaRPr lang="en-GB" sz="1050" dirty="0">
                        <a:effectLst/>
                      </a:endParaRPr>
                    </a:p>
                  </a:txBody>
                  <a:tcPr marL="28074" marR="28074" marT="14037" marB="1403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r>
                        <a:rPr lang="en-GB" sz="1050" dirty="0">
                          <a:effectLst/>
                        </a:rPr>
                        <a:t>HDD-urile de mare </a:t>
                      </a:r>
                      <a:r>
                        <a:rPr lang="en-GB" sz="1050" dirty="0" err="1">
                          <a:effectLst/>
                        </a:rPr>
                        <a:t>performanță</a:t>
                      </a:r>
                      <a:r>
                        <a:rPr lang="en-GB" sz="1050" dirty="0">
                          <a:effectLst/>
                        </a:rPr>
                        <a:t> pot </a:t>
                      </a:r>
                      <a:r>
                        <a:rPr lang="en-GB" sz="1050" dirty="0" err="1">
                          <a:effectLst/>
                        </a:rPr>
                        <a:t>depăși</a:t>
                      </a:r>
                      <a:r>
                        <a:rPr lang="en-GB" sz="1050" dirty="0">
                          <a:effectLst/>
                        </a:rPr>
                        <a:t> 15 </a:t>
                      </a:r>
                      <a:r>
                        <a:rPr lang="en-GB" sz="1050" dirty="0" err="1">
                          <a:effectLst/>
                        </a:rPr>
                        <a:t>wați</a:t>
                      </a:r>
                      <a:endParaRPr lang="en-GB" sz="1050" dirty="0">
                        <a:effectLst/>
                      </a:endParaRPr>
                    </a:p>
                  </a:txBody>
                  <a:tcPr marL="28074" marR="28074" marT="14037" marB="1403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extLst>
                  <a:ext uri="{0D108BD9-81ED-4DB2-BD59-A6C34878D82A}">
                    <a16:rowId xmlns:a16="http://schemas.microsoft.com/office/drawing/2014/main" val="3636931686"/>
                  </a:ext>
                </a:extLst>
              </a:tr>
              <a:tr h="325095">
                <a:tc>
                  <a:txBody>
                    <a:bodyPr/>
                    <a:lstStyle/>
                    <a:p>
                      <a:r>
                        <a:rPr lang="en-GB" sz="900">
                          <a:effectLst/>
                        </a:rPr>
                        <a:t>Fiabilitate mecanică</a:t>
                      </a:r>
                    </a:p>
                  </a:txBody>
                  <a:tcPr marL="28074" marR="28074" marT="14037" marB="1403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r>
                        <a:rPr lang="en-GB" sz="1050">
                          <a:effectLst/>
                        </a:rPr>
                        <a:t>Deoarece nu au parți mobile acestea nu prezintă defecte mecanice</a:t>
                      </a:r>
                    </a:p>
                  </a:txBody>
                  <a:tcPr marL="28074" marR="28074" marT="14037" marB="1403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r>
                        <a:rPr lang="en-GB" sz="1050" dirty="0">
                          <a:effectLst/>
                        </a:rPr>
                        <a:t>HDD-urile au </a:t>
                      </a:r>
                      <a:r>
                        <a:rPr lang="en-GB" sz="1050" dirty="0" err="1">
                          <a:effectLst/>
                        </a:rPr>
                        <a:t>părți</a:t>
                      </a:r>
                      <a:r>
                        <a:rPr lang="en-GB" sz="1050" dirty="0">
                          <a:effectLst/>
                        </a:rPr>
                        <a:t> </a:t>
                      </a:r>
                      <a:r>
                        <a:rPr lang="en-GB" sz="1050" dirty="0" err="1">
                          <a:effectLst/>
                        </a:rPr>
                        <a:t>mișcătoare</a:t>
                      </a:r>
                      <a:r>
                        <a:rPr lang="en-GB" sz="1050" dirty="0">
                          <a:effectLst/>
                        </a:rPr>
                        <a:t> </a:t>
                      </a:r>
                      <a:r>
                        <a:rPr lang="en-GB" sz="1050" dirty="0" err="1">
                          <a:effectLst/>
                        </a:rPr>
                        <a:t>și</a:t>
                      </a:r>
                      <a:r>
                        <a:rPr lang="en-GB" sz="1050" dirty="0">
                          <a:effectLst/>
                        </a:rPr>
                        <a:t> se pot </a:t>
                      </a:r>
                      <a:r>
                        <a:rPr lang="en-GB" sz="1050" dirty="0" err="1">
                          <a:effectLst/>
                        </a:rPr>
                        <a:t>defecta</a:t>
                      </a:r>
                      <a:r>
                        <a:rPr lang="en-GB" sz="1050" dirty="0">
                          <a:effectLst/>
                        </a:rPr>
                        <a:t> </a:t>
                      </a:r>
                      <a:r>
                        <a:rPr lang="en-GB" sz="1050" dirty="0" err="1">
                          <a:effectLst/>
                        </a:rPr>
                        <a:t>mecanic</a:t>
                      </a:r>
                      <a:endParaRPr lang="en-GB" sz="1050" dirty="0">
                        <a:effectLst/>
                      </a:endParaRPr>
                    </a:p>
                  </a:txBody>
                  <a:tcPr marL="28074" marR="28074" marT="14037" marB="1403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extLst>
                  <a:ext uri="{0D108BD9-81ED-4DB2-BD59-A6C34878D82A}">
                    <a16:rowId xmlns:a16="http://schemas.microsoft.com/office/drawing/2014/main" val="3914861556"/>
                  </a:ext>
                </a:extLst>
              </a:tr>
              <a:tr h="423400">
                <a:tc>
                  <a:txBody>
                    <a:bodyPr/>
                    <a:lstStyle/>
                    <a:p>
                      <a:r>
                        <a:rPr lang="en-GB" sz="900">
                          <a:effectLst/>
                        </a:rPr>
                        <a:t>Sensibilitate la șoc, vibrații și temperatură</a:t>
                      </a:r>
                    </a:p>
                  </a:txBody>
                  <a:tcPr marL="28074" marR="28074" marT="14037" marB="1403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r>
                        <a:rPr lang="en-GB" sz="1050">
                          <a:effectLst/>
                        </a:rPr>
                        <a:t>Nu există capete sau platane mobile care să se defecteze de la șoc sau vibrații</a:t>
                      </a:r>
                    </a:p>
                  </a:txBody>
                  <a:tcPr marL="28074" marR="28074" marT="14037" marB="1403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r>
                        <a:rPr lang="en-GB" sz="1050" dirty="0" err="1">
                          <a:effectLst/>
                        </a:rPr>
                        <a:t>Capetele</a:t>
                      </a:r>
                      <a:r>
                        <a:rPr lang="en-GB" sz="1050" dirty="0">
                          <a:effectLst/>
                        </a:rPr>
                        <a:t> </a:t>
                      </a:r>
                      <a:r>
                        <a:rPr lang="en-GB" sz="1050" dirty="0" err="1">
                          <a:effectLst/>
                        </a:rPr>
                        <a:t>sau</a:t>
                      </a:r>
                      <a:r>
                        <a:rPr lang="en-GB" sz="1050" dirty="0">
                          <a:effectLst/>
                        </a:rPr>
                        <a:t> </a:t>
                      </a:r>
                      <a:r>
                        <a:rPr lang="en-GB" sz="1050" dirty="0" err="1">
                          <a:effectLst/>
                        </a:rPr>
                        <a:t>platanele</a:t>
                      </a:r>
                      <a:r>
                        <a:rPr lang="en-GB" sz="1050" dirty="0">
                          <a:effectLst/>
                        </a:rPr>
                        <a:t> mobile sunt </a:t>
                      </a:r>
                      <a:r>
                        <a:rPr lang="en-GB" sz="1050" dirty="0" err="1">
                          <a:effectLst/>
                        </a:rPr>
                        <a:t>predispuse</a:t>
                      </a:r>
                      <a:r>
                        <a:rPr lang="en-GB" sz="1050" dirty="0">
                          <a:effectLst/>
                        </a:rPr>
                        <a:t> la </a:t>
                      </a:r>
                      <a:r>
                        <a:rPr lang="en-GB" sz="1050" dirty="0" err="1">
                          <a:effectLst/>
                        </a:rPr>
                        <a:t>defecte</a:t>
                      </a:r>
                      <a:r>
                        <a:rPr lang="en-GB" sz="1050" dirty="0">
                          <a:effectLst/>
                        </a:rPr>
                        <a:t> din </a:t>
                      </a:r>
                      <a:r>
                        <a:rPr lang="en-GB" sz="1050" dirty="0" err="1">
                          <a:effectLst/>
                        </a:rPr>
                        <a:t>cauza</a:t>
                      </a:r>
                      <a:r>
                        <a:rPr lang="en-GB" sz="1050" dirty="0">
                          <a:effectLst/>
                        </a:rPr>
                        <a:t> </a:t>
                      </a:r>
                      <a:r>
                        <a:rPr lang="en-GB" sz="1050" dirty="0" err="1">
                          <a:effectLst/>
                        </a:rPr>
                        <a:t>șocului</a:t>
                      </a:r>
                      <a:r>
                        <a:rPr lang="en-GB" sz="1050" dirty="0">
                          <a:effectLst/>
                        </a:rPr>
                        <a:t> </a:t>
                      </a:r>
                      <a:r>
                        <a:rPr lang="en-GB" sz="1050" dirty="0" err="1">
                          <a:effectLst/>
                        </a:rPr>
                        <a:t>sau</a:t>
                      </a:r>
                      <a:r>
                        <a:rPr lang="en-GB" sz="1050" dirty="0">
                          <a:effectLst/>
                        </a:rPr>
                        <a:t> </a:t>
                      </a:r>
                      <a:r>
                        <a:rPr lang="en-GB" sz="1050" dirty="0" err="1">
                          <a:effectLst/>
                        </a:rPr>
                        <a:t>vibrațiilor</a:t>
                      </a:r>
                      <a:endParaRPr lang="en-GB" sz="1050" dirty="0">
                        <a:effectLst/>
                      </a:endParaRPr>
                    </a:p>
                  </a:txBody>
                  <a:tcPr marL="28074" marR="28074" marT="14037" marB="1403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extLst>
                  <a:ext uri="{0D108BD9-81ED-4DB2-BD59-A6C34878D82A}">
                    <a16:rowId xmlns:a16="http://schemas.microsoft.com/office/drawing/2014/main" val="3300748060"/>
                  </a:ext>
                </a:extLst>
              </a:tr>
              <a:tr h="325095">
                <a:tc>
                  <a:txBody>
                    <a:bodyPr/>
                    <a:lstStyle/>
                    <a:p>
                      <a:r>
                        <a:rPr lang="en-GB" sz="900">
                          <a:effectLst/>
                        </a:rPr>
                        <a:t>Sensibilitate la magnetism</a:t>
                      </a:r>
                    </a:p>
                  </a:txBody>
                  <a:tcPr marL="28074" marR="28074" marT="14037" marB="1403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r>
                        <a:rPr lang="en-GB" sz="1050" dirty="0">
                          <a:effectLst/>
                        </a:rPr>
                        <a:t>Nu are </a:t>
                      </a:r>
                      <a:r>
                        <a:rPr lang="en-GB" sz="1050" dirty="0" err="1">
                          <a:effectLst/>
                        </a:rPr>
                        <a:t>nici</a:t>
                      </a:r>
                      <a:r>
                        <a:rPr lang="en-GB" sz="1050" dirty="0">
                          <a:effectLst/>
                        </a:rPr>
                        <a:t> un impact </a:t>
                      </a:r>
                      <a:r>
                        <a:rPr lang="en-GB" sz="1050" dirty="0" err="1">
                          <a:effectLst/>
                        </a:rPr>
                        <a:t>asupra</a:t>
                      </a:r>
                      <a:r>
                        <a:rPr lang="en-GB" sz="1050" dirty="0">
                          <a:effectLst/>
                        </a:rPr>
                        <a:t> </a:t>
                      </a:r>
                      <a:r>
                        <a:rPr lang="en-GB" sz="1050" dirty="0" err="1">
                          <a:effectLst/>
                        </a:rPr>
                        <a:t>memoriei</a:t>
                      </a:r>
                      <a:r>
                        <a:rPr lang="en-GB" sz="1050" dirty="0">
                          <a:effectLst/>
                        </a:rPr>
                        <a:t> flash</a:t>
                      </a:r>
                    </a:p>
                  </a:txBody>
                  <a:tcPr marL="28074" marR="28074" marT="14037" marB="1403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r>
                        <a:rPr lang="en-GB" sz="1050" dirty="0" err="1">
                          <a:effectLst/>
                        </a:rPr>
                        <a:t>Magneții</a:t>
                      </a:r>
                      <a:r>
                        <a:rPr lang="en-GB" sz="1050" dirty="0">
                          <a:effectLst/>
                        </a:rPr>
                        <a:t> pot altera </a:t>
                      </a:r>
                      <a:r>
                        <a:rPr lang="en-GB" sz="1050" dirty="0" err="1">
                          <a:effectLst/>
                        </a:rPr>
                        <a:t>datele</a:t>
                      </a:r>
                      <a:r>
                        <a:rPr lang="en-GB" sz="1050" dirty="0">
                          <a:effectLst/>
                        </a:rPr>
                        <a:t> de pe HDD-</a:t>
                      </a:r>
                      <a:r>
                        <a:rPr lang="en-GB" sz="1050" dirty="0" err="1">
                          <a:effectLst/>
                        </a:rPr>
                        <a:t>uri</a:t>
                      </a:r>
                      <a:r>
                        <a:rPr lang="en-GB" sz="1050" dirty="0">
                          <a:effectLst/>
                        </a:rPr>
                        <a:t> </a:t>
                      </a:r>
                      <a:r>
                        <a:rPr lang="en-GB" sz="1050" dirty="0" err="1">
                          <a:effectLst/>
                        </a:rPr>
                        <a:t>și</a:t>
                      </a:r>
                      <a:r>
                        <a:rPr lang="en-GB" sz="1050" dirty="0">
                          <a:effectLst/>
                        </a:rPr>
                        <a:t> </a:t>
                      </a:r>
                      <a:r>
                        <a:rPr lang="en-GB" sz="1050" dirty="0" err="1">
                          <a:effectLst/>
                        </a:rPr>
                        <a:t>să</a:t>
                      </a:r>
                      <a:r>
                        <a:rPr lang="en-GB" sz="1050" dirty="0">
                          <a:effectLst/>
                        </a:rPr>
                        <a:t> le </a:t>
                      </a:r>
                      <a:r>
                        <a:rPr lang="en-GB" sz="1050" dirty="0" err="1">
                          <a:effectLst/>
                        </a:rPr>
                        <a:t>facă</a:t>
                      </a:r>
                      <a:r>
                        <a:rPr lang="en-GB" sz="1050" dirty="0">
                          <a:effectLst/>
                        </a:rPr>
                        <a:t> </a:t>
                      </a:r>
                      <a:r>
                        <a:rPr lang="en-GB" sz="1050" dirty="0" err="1">
                          <a:effectLst/>
                        </a:rPr>
                        <a:t>ilizibile</a:t>
                      </a:r>
                      <a:endParaRPr lang="en-GB" sz="1050" dirty="0">
                        <a:effectLst/>
                      </a:endParaRPr>
                    </a:p>
                  </a:txBody>
                  <a:tcPr marL="28074" marR="28074" marT="14037" marB="1403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extLst>
                  <a:ext uri="{0D108BD9-81ED-4DB2-BD59-A6C34878D82A}">
                    <a16:rowId xmlns:a16="http://schemas.microsoft.com/office/drawing/2014/main" val="2780379770"/>
                  </a:ext>
                </a:extLst>
              </a:tr>
              <a:tr h="325095">
                <a:tc>
                  <a:txBody>
                    <a:bodyPr/>
                    <a:lstStyle/>
                    <a:p>
                      <a:r>
                        <a:rPr lang="en-GB" sz="900">
                          <a:effectLst/>
                        </a:rPr>
                        <a:t>Greutate și volum</a:t>
                      </a:r>
                    </a:p>
                  </a:txBody>
                  <a:tcPr marL="28074" marR="28074" marT="14037" marB="1403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r>
                        <a:rPr lang="en-GB" sz="1050">
                          <a:effectLst/>
                        </a:rPr>
                        <a:t>Sunt foarte ușoare in comparație cu HDD-uri</a:t>
                      </a:r>
                    </a:p>
                  </a:txBody>
                  <a:tcPr marL="28074" marR="28074" marT="14037" marB="1403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r>
                        <a:rPr lang="en-GB" sz="1050" dirty="0">
                          <a:effectLst/>
                        </a:rPr>
                        <a:t>HDD-urile de </a:t>
                      </a:r>
                      <a:r>
                        <a:rPr lang="en-GB" sz="1050" dirty="0" err="1">
                          <a:effectLst/>
                        </a:rPr>
                        <a:t>înaltă</a:t>
                      </a:r>
                      <a:r>
                        <a:rPr lang="en-GB" sz="1050" dirty="0">
                          <a:effectLst/>
                        </a:rPr>
                        <a:t> </a:t>
                      </a:r>
                      <a:r>
                        <a:rPr lang="en-GB" sz="1050" dirty="0" err="1">
                          <a:effectLst/>
                        </a:rPr>
                        <a:t>performanțe</a:t>
                      </a:r>
                      <a:r>
                        <a:rPr lang="en-GB" sz="1050" dirty="0">
                          <a:effectLst/>
                        </a:rPr>
                        <a:t> au </a:t>
                      </a:r>
                      <a:r>
                        <a:rPr lang="en-GB" sz="1050" dirty="0" err="1">
                          <a:effectLst/>
                        </a:rPr>
                        <a:t>componente</a:t>
                      </a:r>
                      <a:r>
                        <a:rPr lang="en-GB" sz="1050" dirty="0">
                          <a:effectLst/>
                        </a:rPr>
                        <a:t> </a:t>
                      </a:r>
                      <a:r>
                        <a:rPr lang="en-GB" sz="1050" dirty="0" err="1">
                          <a:effectLst/>
                        </a:rPr>
                        <a:t>foarte</a:t>
                      </a:r>
                      <a:r>
                        <a:rPr lang="en-GB" sz="1050" dirty="0">
                          <a:effectLst/>
                        </a:rPr>
                        <a:t> </a:t>
                      </a:r>
                      <a:r>
                        <a:rPr lang="en-GB" sz="1050" dirty="0" err="1">
                          <a:effectLst/>
                        </a:rPr>
                        <a:t>grele</a:t>
                      </a:r>
                      <a:endParaRPr lang="en-GB" sz="1050" dirty="0">
                        <a:effectLst/>
                      </a:endParaRPr>
                    </a:p>
                  </a:txBody>
                  <a:tcPr marL="28074" marR="28074" marT="14037" marB="1403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extLst>
                  <a:ext uri="{0D108BD9-81ED-4DB2-BD59-A6C34878D82A}">
                    <a16:rowId xmlns:a16="http://schemas.microsoft.com/office/drawing/2014/main" val="4021110398"/>
                  </a:ext>
                </a:extLst>
              </a:tr>
              <a:tr h="521702">
                <a:tc>
                  <a:txBody>
                    <a:bodyPr/>
                    <a:lstStyle/>
                    <a:p>
                      <a:r>
                        <a:rPr lang="en-GB" sz="900">
                          <a:effectLst/>
                        </a:rPr>
                        <a:t>Operația în paralel</a:t>
                      </a:r>
                    </a:p>
                  </a:txBody>
                  <a:tcPr marL="28074" marR="28074" marT="14037" marB="1403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r>
                        <a:rPr lang="en-GB" sz="1050">
                          <a:effectLst/>
                        </a:rPr>
                        <a:t>Unele SSD-uri conțin mai multe module de memorie flash care pot partaja datele care trebuie scrise sau citite</a:t>
                      </a:r>
                    </a:p>
                  </a:txBody>
                  <a:tcPr marL="28074" marR="28074" marT="14037" marB="1403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r>
                        <a:rPr lang="en-GB" sz="1050" dirty="0">
                          <a:effectLst/>
                        </a:rPr>
                        <a:t>HDD-urile </a:t>
                      </a:r>
                      <a:r>
                        <a:rPr lang="en-GB" sz="1050" dirty="0" err="1">
                          <a:effectLst/>
                        </a:rPr>
                        <a:t>conțin</a:t>
                      </a:r>
                      <a:r>
                        <a:rPr lang="en-GB" sz="1050" dirty="0">
                          <a:effectLst/>
                        </a:rPr>
                        <a:t> </a:t>
                      </a:r>
                      <a:r>
                        <a:rPr lang="en-GB" sz="1050" dirty="0" err="1">
                          <a:effectLst/>
                        </a:rPr>
                        <a:t>mai</a:t>
                      </a:r>
                      <a:r>
                        <a:rPr lang="en-GB" sz="1050" dirty="0">
                          <a:effectLst/>
                        </a:rPr>
                        <a:t> </a:t>
                      </a:r>
                      <a:r>
                        <a:rPr lang="en-GB" sz="1050" dirty="0" err="1">
                          <a:effectLst/>
                        </a:rPr>
                        <a:t>multe</a:t>
                      </a:r>
                      <a:r>
                        <a:rPr lang="en-GB" sz="1050" dirty="0">
                          <a:effectLst/>
                        </a:rPr>
                        <a:t> </a:t>
                      </a:r>
                      <a:r>
                        <a:rPr lang="en-GB" sz="1050" dirty="0" err="1">
                          <a:effectLst/>
                        </a:rPr>
                        <a:t>capete</a:t>
                      </a:r>
                      <a:r>
                        <a:rPr lang="en-GB" sz="1050" dirty="0">
                          <a:effectLst/>
                        </a:rPr>
                        <a:t> de </a:t>
                      </a:r>
                      <a:r>
                        <a:rPr lang="en-GB" sz="1050" dirty="0" err="1">
                          <a:effectLst/>
                        </a:rPr>
                        <a:t>citire</a:t>
                      </a:r>
                      <a:r>
                        <a:rPr lang="en-GB" sz="1050" dirty="0">
                          <a:effectLst/>
                        </a:rPr>
                        <a:t>, </a:t>
                      </a:r>
                      <a:r>
                        <a:rPr lang="en-GB" sz="1050" dirty="0" err="1">
                          <a:effectLst/>
                        </a:rPr>
                        <a:t>dar</a:t>
                      </a:r>
                      <a:r>
                        <a:rPr lang="en-GB" sz="1050" dirty="0">
                          <a:effectLst/>
                        </a:rPr>
                        <a:t> </a:t>
                      </a:r>
                      <a:r>
                        <a:rPr lang="en-GB" sz="1050" dirty="0" err="1">
                          <a:effectLst/>
                        </a:rPr>
                        <a:t>acestea</a:t>
                      </a:r>
                      <a:r>
                        <a:rPr lang="en-GB" sz="1050" dirty="0">
                          <a:effectLst/>
                        </a:rPr>
                        <a:t> sunt </a:t>
                      </a:r>
                      <a:r>
                        <a:rPr lang="en-GB" sz="1050" dirty="0" err="1">
                          <a:effectLst/>
                        </a:rPr>
                        <a:t>mereu</a:t>
                      </a:r>
                      <a:r>
                        <a:rPr lang="en-GB" sz="1050" dirty="0">
                          <a:effectLst/>
                        </a:rPr>
                        <a:t> </a:t>
                      </a:r>
                      <a:r>
                        <a:rPr lang="en-GB" sz="1050" dirty="0" err="1">
                          <a:effectLst/>
                        </a:rPr>
                        <a:t>aliniate</a:t>
                      </a:r>
                      <a:r>
                        <a:rPr lang="en-GB" sz="1050" dirty="0">
                          <a:effectLst/>
                        </a:rPr>
                        <a:t> pe </a:t>
                      </a:r>
                      <a:r>
                        <a:rPr lang="en-GB" sz="1050" dirty="0" err="1">
                          <a:effectLst/>
                        </a:rPr>
                        <a:t>același</a:t>
                      </a:r>
                      <a:r>
                        <a:rPr lang="en-GB" sz="1050" dirty="0">
                          <a:effectLst/>
                        </a:rPr>
                        <a:t> </a:t>
                      </a:r>
                      <a:r>
                        <a:rPr lang="en-GB" sz="1050" dirty="0" err="1">
                          <a:effectLst/>
                        </a:rPr>
                        <a:t>cilindru</a:t>
                      </a:r>
                      <a:endParaRPr lang="en-GB" sz="1050" dirty="0">
                        <a:effectLst/>
                      </a:endParaRPr>
                    </a:p>
                  </a:txBody>
                  <a:tcPr marL="28074" marR="28074" marT="14037" marB="1403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extLst>
                  <a:ext uri="{0D108BD9-81ED-4DB2-BD59-A6C34878D82A}">
                    <a16:rowId xmlns:a16="http://schemas.microsoft.com/office/drawing/2014/main" val="1243541344"/>
                  </a:ext>
                </a:extLst>
              </a:tr>
              <a:tr h="160000">
                <a:tc>
                  <a:txBody>
                    <a:bodyPr/>
                    <a:lstStyle/>
                    <a:p>
                      <a:r>
                        <a:rPr lang="en-GB" sz="900">
                          <a:effectLst/>
                        </a:rPr>
                        <a:t>Preț cu amănuntul (iul. 2015)</a:t>
                      </a:r>
                    </a:p>
                  </a:txBody>
                  <a:tcPr marL="28074" marR="28074" marT="14037" marB="1403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r>
                        <a:rPr lang="en-GB" sz="1050">
                          <a:effectLst/>
                        </a:rPr>
                        <a:t>Circa 400 euro pentru 1 terabait</a:t>
                      </a:r>
                    </a:p>
                  </a:txBody>
                  <a:tcPr marL="28074" marR="28074" marT="14037" marB="1403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r>
                        <a:rPr lang="en-GB" sz="1050" dirty="0">
                          <a:effectLst/>
                        </a:rPr>
                        <a:t>Circa 80 euro </a:t>
                      </a:r>
                      <a:r>
                        <a:rPr lang="en-GB" sz="1050" dirty="0" err="1">
                          <a:effectLst/>
                        </a:rPr>
                        <a:t>pentru</a:t>
                      </a:r>
                      <a:r>
                        <a:rPr lang="en-GB" sz="1050" dirty="0">
                          <a:effectLst/>
                        </a:rPr>
                        <a:t> 1 </a:t>
                      </a:r>
                      <a:r>
                        <a:rPr lang="en-GB" sz="1050" dirty="0" err="1">
                          <a:effectLst/>
                        </a:rPr>
                        <a:t>terabait</a:t>
                      </a:r>
                      <a:endParaRPr lang="en-GB" sz="1050" dirty="0">
                        <a:effectLst/>
                      </a:endParaRPr>
                    </a:p>
                  </a:txBody>
                  <a:tcPr marL="28074" marR="28074" marT="14037" marB="1403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extLst>
                  <a:ext uri="{0D108BD9-81ED-4DB2-BD59-A6C34878D82A}">
                    <a16:rowId xmlns:a16="http://schemas.microsoft.com/office/drawing/2014/main" val="512021417"/>
                  </a:ext>
                </a:extLst>
              </a:tr>
            </a:tbl>
          </a:graphicData>
        </a:graphic>
      </p:graphicFrame>
      <p:pic>
        <p:nvPicPr>
          <p:cNvPr id="6" name="Picture 5">
            <a:extLst>
              <a:ext uri="{FF2B5EF4-FFF2-40B4-BE49-F238E27FC236}">
                <a16:creationId xmlns:a16="http://schemas.microsoft.com/office/drawing/2014/main" id="{EE4C6F16-9F93-BC1D-89F6-89572C9AA65E}"/>
              </a:ext>
            </a:extLst>
          </p:cNvPr>
          <p:cNvPicPr>
            <a:picLocks noChangeAspect="1"/>
          </p:cNvPicPr>
          <p:nvPr/>
        </p:nvPicPr>
        <p:blipFill>
          <a:blip r:embed="rId4"/>
          <a:stretch>
            <a:fillRect/>
          </a:stretch>
        </p:blipFill>
        <p:spPr>
          <a:xfrm>
            <a:off x="5486400" y="352714"/>
            <a:ext cx="7772400" cy="637886"/>
          </a:xfrm>
          <a:prstGeom prst="rect">
            <a:avLst/>
          </a:prstGeom>
        </p:spPr>
      </p:pic>
    </p:spTree>
    <p:extLst>
      <p:ext uri="{BB962C8B-B14F-4D97-AF65-F5344CB8AC3E}">
        <p14:creationId xmlns:p14="http://schemas.microsoft.com/office/powerpoint/2010/main" val="27996466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Unitate</a:t>
            </a:r>
            <a:r>
              <a:rPr lang="en-US" dirty="0"/>
              <a:t> de </a:t>
            </a:r>
            <a:r>
              <a:rPr lang="en-US" dirty="0" err="1"/>
              <a:t>curent</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361127" y="1295400"/>
            <a:ext cx="4267200" cy="4267200"/>
          </a:xfrm>
        </p:spPr>
      </p:pic>
      <p:sp>
        <p:nvSpPr>
          <p:cNvPr id="5" name="TextBox 4"/>
          <p:cNvSpPr txBox="1"/>
          <p:nvPr/>
        </p:nvSpPr>
        <p:spPr>
          <a:xfrm>
            <a:off x="1251614" y="2500742"/>
            <a:ext cx="5638800" cy="2585323"/>
          </a:xfrm>
          <a:prstGeom prst="rect">
            <a:avLst/>
          </a:prstGeom>
          <a:noFill/>
        </p:spPr>
        <p:txBody>
          <a:bodyPr wrap="square" rtlCol="0">
            <a:spAutoFit/>
          </a:bodyPr>
          <a:lstStyle/>
          <a:p>
            <a:r>
              <a:rPr lang="en-US" dirty="0" err="1"/>
              <a:t>Sursa</a:t>
            </a:r>
            <a:r>
              <a:rPr lang="en-US" dirty="0"/>
              <a:t> de </a:t>
            </a:r>
            <a:r>
              <a:rPr lang="en-US" dirty="0" err="1"/>
              <a:t>alimentare</a:t>
            </a:r>
            <a:r>
              <a:rPr lang="en-US" dirty="0"/>
              <a:t> </a:t>
            </a:r>
            <a:r>
              <a:rPr lang="en-US" dirty="0" err="1"/>
              <a:t>sau</a:t>
            </a:r>
            <a:r>
              <a:rPr lang="en-US" dirty="0"/>
              <a:t> </a:t>
            </a:r>
            <a:r>
              <a:rPr lang="en-US" dirty="0" err="1"/>
              <a:t>blocul</a:t>
            </a:r>
            <a:r>
              <a:rPr lang="en-US" dirty="0"/>
              <a:t> de </a:t>
            </a:r>
            <a:r>
              <a:rPr lang="en-US" dirty="0" err="1"/>
              <a:t>alimentare</a:t>
            </a:r>
            <a:r>
              <a:rPr lang="en-US" dirty="0"/>
              <a:t> </a:t>
            </a:r>
            <a:r>
              <a:rPr lang="en-US" dirty="0" err="1"/>
              <a:t>este</a:t>
            </a:r>
            <a:r>
              <a:rPr lang="en-US" dirty="0"/>
              <a:t> o </a:t>
            </a:r>
            <a:r>
              <a:rPr lang="en-US" dirty="0" err="1"/>
              <a:t>componentă</a:t>
            </a:r>
            <a:r>
              <a:rPr lang="en-US" dirty="0"/>
              <a:t> </a:t>
            </a:r>
            <a:r>
              <a:rPr lang="en-US" dirty="0" err="1"/>
              <a:t>vitală</a:t>
            </a:r>
            <a:r>
              <a:rPr lang="en-US" dirty="0"/>
              <a:t> a </a:t>
            </a:r>
            <a:r>
              <a:rPr lang="en-US" dirty="0" err="1"/>
              <a:t>calculatorului</a:t>
            </a:r>
            <a:r>
              <a:rPr lang="en-US" dirty="0"/>
              <a:t>, care </a:t>
            </a:r>
            <a:r>
              <a:rPr lang="en-US" dirty="0" err="1"/>
              <a:t>alimentează</a:t>
            </a:r>
            <a:r>
              <a:rPr lang="en-US" dirty="0"/>
              <a:t> cu </a:t>
            </a:r>
            <a:r>
              <a:rPr lang="en-US" dirty="0" err="1"/>
              <a:t>energie</a:t>
            </a:r>
            <a:r>
              <a:rPr lang="en-US" dirty="0"/>
              <a:t> </a:t>
            </a:r>
            <a:r>
              <a:rPr lang="en-US" dirty="0" err="1"/>
              <a:t>electrică</a:t>
            </a:r>
            <a:r>
              <a:rPr lang="en-US" dirty="0"/>
              <a:t> </a:t>
            </a:r>
            <a:r>
              <a:rPr lang="en-US" dirty="0" err="1"/>
              <a:t>toate</a:t>
            </a:r>
            <a:r>
              <a:rPr lang="en-US" dirty="0"/>
              <a:t> </a:t>
            </a:r>
            <a:r>
              <a:rPr lang="en-US" dirty="0" err="1"/>
              <a:t>celelalte</a:t>
            </a:r>
            <a:r>
              <a:rPr lang="en-US" dirty="0"/>
              <a:t> </a:t>
            </a:r>
            <a:r>
              <a:rPr lang="en-US" dirty="0" err="1"/>
              <a:t>componente</a:t>
            </a:r>
            <a:r>
              <a:rPr lang="en-US" dirty="0"/>
              <a:t> cu </a:t>
            </a:r>
            <a:r>
              <a:rPr lang="en-US" dirty="0" err="1"/>
              <a:t>cantitatea</a:t>
            </a:r>
            <a:r>
              <a:rPr lang="en-US" dirty="0"/>
              <a:t> </a:t>
            </a:r>
            <a:r>
              <a:rPr lang="en-US" dirty="0" err="1"/>
              <a:t>exactă</a:t>
            </a:r>
            <a:r>
              <a:rPr lang="en-US" dirty="0"/>
              <a:t> de </a:t>
            </a:r>
            <a:r>
              <a:rPr lang="en-US" dirty="0" err="1"/>
              <a:t>curent</a:t>
            </a:r>
            <a:r>
              <a:rPr lang="en-US" dirty="0"/>
              <a:t> de care au </a:t>
            </a:r>
            <a:r>
              <a:rPr lang="en-US" dirty="0" err="1"/>
              <a:t>nevoie</a:t>
            </a:r>
            <a:r>
              <a:rPr lang="en-US" dirty="0"/>
              <a:t> </a:t>
            </a:r>
            <a:r>
              <a:rPr lang="en-US" dirty="0" err="1"/>
              <a:t>și</a:t>
            </a:r>
            <a:r>
              <a:rPr lang="en-US" dirty="0"/>
              <a:t> </a:t>
            </a:r>
            <a:r>
              <a:rPr lang="en-US" dirty="0" err="1"/>
              <a:t>astfel</a:t>
            </a:r>
            <a:r>
              <a:rPr lang="en-US" dirty="0"/>
              <a:t> </a:t>
            </a:r>
            <a:r>
              <a:rPr lang="en-US" dirty="0" err="1"/>
              <a:t>asigură</a:t>
            </a:r>
            <a:r>
              <a:rPr lang="en-US" dirty="0"/>
              <a:t> </a:t>
            </a:r>
            <a:r>
              <a:rPr lang="en-US" dirty="0" err="1"/>
              <a:t>funcționarea</a:t>
            </a:r>
            <a:r>
              <a:rPr lang="en-US" dirty="0"/>
              <a:t> </a:t>
            </a:r>
            <a:r>
              <a:rPr lang="en-US" dirty="0" err="1"/>
              <a:t>lor</a:t>
            </a:r>
            <a:r>
              <a:rPr lang="en-US" dirty="0"/>
              <a:t>.</a:t>
            </a:r>
          </a:p>
          <a:p>
            <a:endParaRPr lang="en-US" dirty="0"/>
          </a:p>
          <a:p>
            <a:r>
              <a:rPr lang="en-US" dirty="0" err="1"/>
              <a:t>Sursele</a:t>
            </a:r>
            <a:r>
              <a:rPr lang="en-US" dirty="0"/>
              <a:t> </a:t>
            </a:r>
            <a:r>
              <a:rPr lang="en-US" dirty="0" err="1"/>
              <a:t>obișnuite</a:t>
            </a:r>
            <a:r>
              <a:rPr lang="en-US" dirty="0"/>
              <a:t> din </a:t>
            </a:r>
            <a:r>
              <a:rPr lang="en-US" dirty="0" err="1"/>
              <a:t>calculatoare</a:t>
            </a:r>
            <a:r>
              <a:rPr lang="en-US" dirty="0"/>
              <a:t> </a:t>
            </a:r>
            <a:r>
              <a:rPr lang="en-US" dirty="0" err="1"/>
              <a:t>transformă</a:t>
            </a:r>
            <a:r>
              <a:rPr lang="en-US" dirty="0"/>
              <a:t> </a:t>
            </a:r>
            <a:r>
              <a:rPr lang="en-US" dirty="0" err="1"/>
              <a:t>curentul</a:t>
            </a:r>
            <a:r>
              <a:rPr lang="en-US" dirty="0"/>
              <a:t> </a:t>
            </a:r>
            <a:r>
              <a:rPr lang="en-US" dirty="0" err="1"/>
              <a:t>alternativ</a:t>
            </a:r>
            <a:r>
              <a:rPr lang="en-US" dirty="0"/>
              <a:t> de 110V </a:t>
            </a:r>
            <a:r>
              <a:rPr lang="en-US" dirty="0" err="1"/>
              <a:t>sau</a:t>
            </a:r>
            <a:r>
              <a:rPr lang="en-US" dirty="0"/>
              <a:t> 230V </a:t>
            </a:r>
            <a:r>
              <a:rPr lang="en-US" dirty="0" err="1"/>
              <a:t>în</a:t>
            </a:r>
            <a:r>
              <a:rPr lang="en-US" dirty="0"/>
              <a:t> diverse </a:t>
            </a:r>
            <a:r>
              <a:rPr lang="en-US" dirty="0" err="1"/>
              <a:t>măsuri</a:t>
            </a:r>
            <a:r>
              <a:rPr lang="en-US" dirty="0"/>
              <a:t> de </a:t>
            </a:r>
            <a:r>
              <a:rPr lang="en-US" dirty="0" err="1"/>
              <a:t>curent</a:t>
            </a:r>
            <a:r>
              <a:rPr lang="en-US" dirty="0"/>
              <a:t> </a:t>
            </a:r>
            <a:r>
              <a:rPr lang="en-US" dirty="0" err="1"/>
              <a:t>continuu</a:t>
            </a:r>
            <a:r>
              <a:rPr lang="en-US" dirty="0"/>
              <a:t>, de </a:t>
            </a:r>
            <a:r>
              <a:rPr lang="en-US" dirty="0" err="1"/>
              <a:t>regula</a:t>
            </a:r>
            <a:r>
              <a:rPr lang="en-US" dirty="0"/>
              <a:t> 3,3V, 5V </a:t>
            </a:r>
            <a:r>
              <a:rPr lang="en-US" dirty="0" err="1"/>
              <a:t>și</a:t>
            </a:r>
            <a:r>
              <a:rPr lang="en-US" dirty="0"/>
              <a:t> 12V. </a:t>
            </a:r>
          </a:p>
        </p:txBody>
      </p:sp>
      <p:grpSp>
        <p:nvGrpSpPr>
          <p:cNvPr id="3" name="Group 2">
            <a:extLst>
              <a:ext uri="{FF2B5EF4-FFF2-40B4-BE49-F238E27FC236}">
                <a16:creationId xmlns:a16="http://schemas.microsoft.com/office/drawing/2014/main" id="{D9A45390-7F78-30A7-B1F0-ABF7DAF83972}"/>
              </a:ext>
            </a:extLst>
          </p:cNvPr>
          <p:cNvGrpSpPr/>
          <p:nvPr/>
        </p:nvGrpSpPr>
        <p:grpSpPr>
          <a:xfrm rot="11206405">
            <a:off x="9404343" y="4615980"/>
            <a:ext cx="4900653" cy="4704731"/>
            <a:chOff x="-2069847" y="-2287595"/>
            <a:chExt cx="4900653" cy="4704731"/>
          </a:xfrm>
        </p:grpSpPr>
        <p:sp>
          <p:nvSpPr>
            <p:cNvPr id="6" name="Oval 5">
              <a:extLst>
                <a:ext uri="{FF2B5EF4-FFF2-40B4-BE49-F238E27FC236}">
                  <a16:creationId xmlns:a16="http://schemas.microsoft.com/office/drawing/2014/main" id="{AC853A94-D562-03E6-4E02-3BCAEA727942}"/>
                </a:ext>
              </a:extLst>
            </p:cNvPr>
            <p:cNvSpPr/>
            <p:nvPr/>
          </p:nvSpPr>
          <p:spPr>
            <a:xfrm rot="2183801">
              <a:off x="-1111525" y="-1876658"/>
              <a:ext cx="3942331" cy="4293794"/>
            </a:xfrm>
            <a:prstGeom prst="ellipse">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RO"/>
            </a:p>
          </p:txBody>
        </p:sp>
        <p:sp>
          <p:nvSpPr>
            <p:cNvPr id="8" name="Oval 7">
              <a:extLst>
                <a:ext uri="{FF2B5EF4-FFF2-40B4-BE49-F238E27FC236}">
                  <a16:creationId xmlns:a16="http://schemas.microsoft.com/office/drawing/2014/main" id="{116A3EAB-8FE2-2DFB-D814-9F4105F24D68}"/>
                </a:ext>
              </a:extLst>
            </p:cNvPr>
            <p:cNvSpPr/>
            <p:nvPr/>
          </p:nvSpPr>
          <p:spPr>
            <a:xfrm rot="2183801">
              <a:off x="-1553130" y="-1825667"/>
              <a:ext cx="3876185" cy="3679717"/>
            </a:xfrm>
            <a:prstGeom prst="ellipse">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RO"/>
            </a:p>
          </p:txBody>
        </p:sp>
        <p:sp>
          <p:nvSpPr>
            <p:cNvPr id="9" name="Oval 8">
              <a:extLst>
                <a:ext uri="{FF2B5EF4-FFF2-40B4-BE49-F238E27FC236}">
                  <a16:creationId xmlns:a16="http://schemas.microsoft.com/office/drawing/2014/main" id="{926B9244-0689-B004-9171-024914ADBD60}"/>
                </a:ext>
              </a:extLst>
            </p:cNvPr>
            <p:cNvSpPr/>
            <p:nvPr/>
          </p:nvSpPr>
          <p:spPr>
            <a:xfrm rot="2183801">
              <a:off x="-2069847" y="-2287595"/>
              <a:ext cx="3774440" cy="3581400"/>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RO"/>
            </a:p>
          </p:txBody>
        </p:sp>
      </p:grpSp>
      <p:pic>
        <p:nvPicPr>
          <p:cNvPr id="10" name="Picture 9">
            <a:extLst>
              <a:ext uri="{FF2B5EF4-FFF2-40B4-BE49-F238E27FC236}">
                <a16:creationId xmlns:a16="http://schemas.microsoft.com/office/drawing/2014/main" id="{6706FEBA-EE89-EF1C-5F32-92E2732667D8}"/>
              </a:ext>
            </a:extLst>
          </p:cNvPr>
          <p:cNvPicPr>
            <a:picLocks noChangeAspect="1"/>
          </p:cNvPicPr>
          <p:nvPr/>
        </p:nvPicPr>
        <p:blipFill>
          <a:blip r:embed="rId3"/>
          <a:stretch>
            <a:fillRect/>
          </a:stretch>
        </p:blipFill>
        <p:spPr>
          <a:xfrm>
            <a:off x="2133600" y="6069911"/>
            <a:ext cx="7772400" cy="637886"/>
          </a:xfrm>
          <a:prstGeom prst="rect">
            <a:avLst/>
          </a:prstGeom>
        </p:spPr>
      </p:pic>
    </p:spTree>
    <p:extLst>
      <p:ext uri="{BB962C8B-B14F-4D97-AF65-F5344CB8AC3E}">
        <p14:creationId xmlns:p14="http://schemas.microsoft.com/office/powerpoint/2010/main" val="5349057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FBFB534D-4A86-6FE8-7C7B-13E2B41FC5F3}"/>
            </a:ext>
          </a:extLst>
        </p:cNvPr>
        <p:cNvGrpSpPr/>
        <p:nvPr/>
      </p:nvGrpSpPr>
      <p:grpSpPr>
        <a:xfrm>
          <a:off x="0" y="0"/>
          <a:ext cx="0" cy="0"/>
          <a:chOff x="0" y="0"/>
          <a:chExt cx="0" cy="0"/>
        </a:xfrm>
      </p:grpSpPr>
      <p:grpSp>
        <p:nvGrpSpPr>
          <p:cNvPr id="6" name="Group 5">
            <a:extLst>
              <a:ext uri="{FF2B5EF4-FFF2-40B4-BE49-F238E27FC236}">
                <a16:creationId xmlns:a16="http://schemas.microsoft.com/office/drawing/2014/main" id="{6BF799AB-5311-55A5-6144-9372E2F3815C}"/>
              </a:ext>
            </a:extLst>
          </p:cNvPr>
          <p:cNvGrpSpPr/>
          <p:nvPr/>
        </p:nvGrpSpPr>
        <p:grpSpPr>
          <a:xfrm>
            <a:off x="3933169" y="4685300"/>
            <a:ext cx="4726800" cy="4728214"/>
            <a:chOff x="3817992" y="961193"/>
            <a:chExt cx="4726800" cy="4728214"/>
          </a:xfrm>
        </p:grpSpPr>
        <p:sp>
          <p:nvSpPr>
            <p:cNvPr id="27" name="Oval 26">
              <a:extLst>
                <a:ext uri="{FF2B5EF4-FFF2-40B4-BE49-F238E27FC236}">
                  <a16:creationId xmlns:a16="http://schemas.microsoft.com/office/drawing/2014/main" id="{FA51CE5B-D237-3677-1849-1A8E2B4DB410}"/>
                </a:ext>
              </a:extLst>
            </p:cNvPr>
            <p:cNvSpPr/>
            <p:nvPr/>
          </p:nvSpPr>
          <p:spPr>
            <a:xfrm>
              <a:off x="3817992" y="961193"/>
              <a:ext cx="4726800" cy="4728214"/>
            </a:xfrm>
            <a:prstGeom prst="ellipse">
              <a:avLst/>
            </a:prstGeom>
            <a:solidFill>
              <a:schemeClr val="accent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RO"/>
            </a:p>
          </p:txBody>
        </p:sp>
        <p:sp>
          <p:nvSpPr>
            <p:cNvPr id="28" name="Oval 27">
              <a:extLst>
                <a:ext uri="{FF2B5EF4-FFF2-40B4-BE49-F238E27FC236}">
                  <a16:creationId xmlns:a16="http://schemas.microsoft.com/office/drawing/2014/main" id="{0A2286CC-8E47-B9AA-A40B-CF77551D3BA1}"/>
                </a:ext>
              </a:extLst>
            </p:cNvPr>
            <p:cNvSpPr/>
            <p:nvPr/>
          </p:nvSpPr>
          <p:spPr>
            <a:xfrm>
              <a:off x="4375170" y="1542249"/>
              <a:ext cx="3540881" cy="3440004"/>
            </a:xfrm>
            <a:prstGeom prst="ellipse">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RO"/>
            </a:p>
          </p:txBody>
        </p:sp>
        <p:sp>
          <p:nvSpPr>
            <p:cNvPr id="29" name="Oval 28">
              <a:extLst>
                <a:ext uri="{FF2B5EF4-FFF2-40B4-BE49-F238E27FC236}">
                  <a16:creationId xmlns:a16="http://schemas.microsoft.com/office/drawing/2014/main" id="{71395167-E633-A2D5-0A2E-BD58F543C699}"/>
                </a:ext>
              </a:extLst>
            </p:cNvPr>
            <p:cNvSpPr/>
            <p:nvPr/>
          </p:nvSpPr>
          <p:spPr>
            <a:xfrm>
              <a:off x="4806287" y="1950810"/>
              <a:ext cx="2743402" cy="2609964"/>
            </a:xfrm>
            <a:prstGeom prst="ellipse">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RO"/>
            </a:p>
          </p:txBody>
        </p:sp>
        <p:sp>
          <p:nvSpPr>
            <p:cNvPr id="30" name="Oval 29">
              <a:extLst>
                <a:ext uri="{FF2B5EF4-FFF2-40B4-BE49-F238E27FC236}">
                  <a16:creationId xmlns:a16="http://schemas.microsoft.com/office/drawing/2014/main" id="{EF1F420F-5A65-B2E4-BA2E-3C92B08635D6}"/>
                </a:ext>
              </a:extLst>
            </p:cNvPr>
            <p:cNvSpPr/>
            <p:nvPr/>
          </p:nvSpPr>
          <p:spPr>
            <a:xfrm>
              <a:off x="5188110" y="2251574"/>
              <a:ext cx="2002716" cy="1980274"/>
            </a:xfrm>
            <a:prstGeom prst="ellipse">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RO"/>
            </a:p>
          </p:txBody>
        </p:sp>
        <p:sp>
          <p:nvSpPr>
            <p:cNvPr id="31" name="Oval 30">
              <a:extLst>
                <a:ext uri="{FF2B5EF4-FFF2-40B4-BE49-F238E27FC236}">
                  <a16:creationId xmlns:a16="http://schemas.microsoft.com/office/drawing/2014/main" id="{1D8CB029-F6DB-309D-0A2A-F814F10DA26A}"/>
                </a:ext>
              </a:extLst>
            </p:cNvPr>
            <p:cNvSpPr/>
            <p:nvPr/>
          </p:nvSpPr>
          <p:spPr>
            <a:xfrm>
              <a:off x="5610319" y="2647990"/>
              <a:ext cx="1206211" cy="1193564"/>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RO"/>
            </a:p>
          </p:txBody>
        </p:sp>
      </p:grpSp>
      <p:grpSp>
        <p:nvGrpSpPr>
          <p:cNvPr id="26" name="Group 25">
            <a:extLst>
              <a:ext uri="{FF2B5EF4-FFF2-40B4-BE49-F238E27FC236}">
                <a16:creationId xmlns:a16="http://schemas.microsoft.com/office/drawing/2014/main" id="{0178C7B5-BA14-3D4D-3A65-74AC8EBDCC45}"/>
              </a:ext>
            </a:extLst>
          </p:cNvPr>
          <p:cNvGrpSpPr/>
          <p:nvPr/>
        </p:nvGrpSpPr>
        <p:grpSpPr>
          <a:xfrm>
            <a:off x="3936573" y="-2608164"/>
            <a:ext cx="4726800" cy="4728214"/>
            <a:chOff x="3817992" y="961193"/>
            <a:chExt cx="4726800" cy="4728214"/>
          </a:xfrm>
        </p:grpSpPr>
        <p:sp>
          <p:nvSpPr>
            <p:cNvPr id="21" name="Oval 20">
              <a:extLst>
                <a:ext uri="{FF2B5EF4-FFF2-40B4-BE49-F238E27FC236}">
                  <a16:creationId xmlns:a16="http://schemas.microsoft.com/office/drawing/2014/main" id="{3902A720-A9B9-AD4C-84C2-0FB920CBE518}"/>
                </a:ext>
              </a:extLst>
            </p:cNvPr>
            <p:cNvSpPr/>
            <p:nvPr/>
          </p:nvSpPr>
          <p:spPr>
            <a:xfrm>
              <a:off x="3817992" y="961193"/>
              <a:ext cx="4726800" cy="4728214"/>
            </a:xfrm>
            <a:prstGeom prst="ellipse">
              <a:avLst/>
            </a:prstGeom>
            <a:solidFill>
              <a:schemeClr val="accent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RO"/>
            </a:p>
          </p:txBody>
        </p:sp>
        <p:sp>
          <p:nvSpPr>
            <p:cNvPr id="22" name="Oval 21">
              <a:extLst>
                <a:ext uri="{FF2B5EF4-FFF2-40B4-BE49-F238E27FC236}">
                  <a16:creationId xmlns:a16="http://schemas.microsoft.com/office/drawing/2014/main" id="{80C2F099-9A8B-F497-F21F-DDD17D606000}"/>
                </a:ext>
              </a:extLst>
            </p:cNvPr>
            <p:cNvSpPr/>
            <p:nvPr/>
          </p:nvSpPr>
          <p:spPr>
            <a:xfrm>
              <a:off x="4375170" y="1542249"/>
              <a:ext cx="3540881" cy="3440004"/>
            </a:xfrm>
            <a:prstGeom prst="ellipse">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RO"/>
            </a:p>
          </p:txBody>
        </p:sp>
        <p:sp>
          <p:nvSpPr>
            <p:cNvPr id="23" name="Oval 22">
              <a:extLst>
                <a:ext uri="{FF2B5EF4-FFF2-40B4-BE49-F238E27FC236}">
                  <a16:creationId xmlns:a16="http://schemas.microsoft.com/office/drawing/2014/main" id="{E36F19AC-A723-E274-12C7-851B225AE46C}"/>
                </a:ext>
              </a:extLst>
            </p:cNvPr>
            <p:cNvSpPr/>
            <p:nvPr/>
          </p:nvSpPr>
          <p:spPr>
            <a:xfrm>
              <a:off x="4806287" y="1950810"/>
              <a:ext cx="2743402" cy="2609964"/>
            </a:xfrm>
            <a:prstGeom prst="ellipse">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RO"/>
            </a:p>
          </p:txBody>
        </p:sp>
        <p:sp>
          <p:nvSpPr>
            <p:cNvPr id="24" name="Oval 23">
              <a:extLst>
                <a:ext uri="{FF2B5EF4-FFF2-40B4-BE49-F238E27FC236}">
                  <a16:creationId xmlns:a16="http://schemas.microsoft.com/office/drawing/2014/main" id="{603BD73A-903A-B2EA-CE84-190B5D09179B}"/>
                </a:ext>
              </a:extLst>
            </p:cNvPr>
            <p:cNvSpPr/>
            <p:nvPr/>
          </p:nvSpPr>
          <p:spPr>
            <a:xfrm>
              <a:off x="5188110" y="2251574"/>
              <a:ext cx="2002716" cy="1980274"/>
            </a:xfrm>
            <a:prstGeom prst="ellipse">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RO"/>
            </a:p>
          </p:txBody>
        </p:sp>
        <p:sp>
          <p:nvSpPr>
            <p:cNvPr id="25" name="Oval 24">
              <a:extLst>
                <a:ext uri="{FF2B5EF4-FFF2-40B4-BE49-F238E27FC236}">
                  <a16:creationId xmlns:a16="http://schemas.microsoft.com/office/drawing/2014/main" id="{3428DA0C-686B-07CE-6C52-09F85C1FD15C}"/>
                </a:ext>
              </a:extLst>
            </p:cNvPr>
            <p:cNvSpPr/>
            <p:nvPr/>
          </p:nvSpPr>
          <p:spPr>
            <a:xfrm>
              <a:off x="5610319" y="2647990"/>
              <a:ext cx="1206211" cy="1193564"/>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RO"/>
            </a:p>
          </p:txBody>
        </p:sp>
      </p:grpSp>
      <p:grpSp>
        <p:nvGrpSpPr>
          <p:cNvPr id="9" name="Group 8">
            <a:extLst>
              <a:ext uri="{FF2B5EF4-FFF2-40B4-BE49-F238E27FC236}">
                <a16:creationId xmlns:a16="http://schemas.microsoft.com/office/drawing/2014/main" id="{DF0C70C2-124D-02B6-A685-BCCC6C45BE2D}"/>
              </a:ext>
            </a:extLst>
          </p:cNvPr>
          <p:cNvGrpSpPr/>
          <p:nvPr/>
        </p:nvGrpSpPr>
        <p:grpSpPr>
          <a:xfrm rot="17459250">
            <a:off x="-2450325" y="4325059"/>
            <a:ext cx="4900653" cy="4704731"/>
            <a:chOff x="-2069847" y="-2287595"/>
            <a:chExt cx="4900653" cy="4704731"/>
          </a:xfrm>
        </p:grpSpPr>
        <p:sp>
          <p:nvSpPr>
            <p:cNvPr id="10" name="Oval 9">
              <a:extLst>
                <a:ext uri="{FF2B5EF4-FFF2-40B4-BE49-F238E27FC236}">
                  <a16:creationId xmlns:a16="http://schemas.microsoft.com/office/drawing/2014/main" id="{9523E852-CEE6-EC63-B73C-2FEAB50E6214}"/>
                </a:ext>
              </a:extLst>
            </p:cNvPr>
            <p:cNvSpPr/>
            <p:nvPr/>
          </p:nvSpPr>
          <p:spPr>
            <a:xfrm rot="2183801">
              <a:off x="-1111525" y="-1876658"/>
              <a:ext cx="3942331" cy="4293794"/>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RO"/>
            </a:p>
          </p:txBody>
        </p:sp>
        <p:sp>
          <p:nvSpPr>
            <p:cNvPr id="11" name="Oval 10">
              <a:extLst>
                <a:ext uri="{FF2B5EF4-FFF2-40B4-BE49-F238E27FC236}">
                  <a16:creationId xmlns:a16="http://schemas.microsoft.com/office/drawing/2014/main" id="{41542740-84BC-7044-7C40-FC84F121F73C}"/>
                </a:ext>
              </a:extLst>
            </p:cNvPr>
            <p:cNvSpPr/>
            <p:nvPr/>
          </p:nvSpPr>
          <p:spPr>
            <a:xfrm rot="2183801">
              <a:off x="-1553130" y="-1825667"/>
              <a:ext cx="3876185" cy="3679717"/>
            </a:xfrm>
            <a:prstGeom prst="ellipse">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RO"/>
            </a:p>
          </p:txBody>
        </p:sp>
        <p:sp>
          <p:nvSpPr>
            <p:cNvPr id="12" name="Oval 11">
              <a:extLst>
                <a:ext uri="{FF2B5EF4-FFF2-40B4-BE49-F238E27FC236}">
                  <a16:creationId xmlns:a16="http://schemas.microsoft.com/office/drawing/2014/main" id="{816B681B-ED48-7A3F-C50C-1A0734930126}"/>
                </a:ext>
              </a:extLst>
            </p:cNvPr>
            <p:cNvSpPr/>
            <p:nvPr/>
          </p:nvSpPr>
          <p:spPr>
            <a:xfrm rot="2183801">
              <a:off x="-2069847" y="-2287595"/>
              <a:ext cx="3774440" cy="3581400"/>
            </a:xfrm>
            <a:prstGeom prst="ellipse">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RO"/>
            </a:p>
          </p:txBody>
        </p:sp>
      </p:grpSp>
      <p:sp>
        <p:nvSpPr>
          <p:cNvPr id="2" name="Title 1">
            <a:extLst>
              <a:ext uri="{FF2B5EF4-FFF2-40B4-BE49-F238E27FC236}">
                <a16:creationId xmlns:a16="http://schemas.microsoft.com/office/drawing/2014/main" id="{AD5DD9CC-9C72-18F5-8AEC-624CA1A55717}"/>
              </a:ext>
            </a:extLst>
          </p:cNvPr>
          <p:cNvSpPr>
            <a:spLocks noGrp="1"/>
          </p:cNvSpPr>
          <p:nvPr>
            <p:ph type="ctrTitle"/>
          </p:nvPr>
        </p:nvSpPr>
        <p:spPr>
          <a:xfrm>
            <a:off x="4305714" y="2111607"/>
            <a:ext cx="10058400" cy="1711037"/>
          </a:xfrm>
          <a:noFill/>
        </p:spPr>
        <p:txBody>
          <a:bodyPr/>
          <a:lstStyle/>
          <a:p>
            <a:r>
              <a:rPr lang="ro-RO" b="1" dirty="0" err="1"/>
              <a:t>Sțiați</a:t>
            </a:r>
            <a:r>
              <a:rPr lang="ro-RO" b="1" dirty="0"/>
              <a:t> Ca?</a:t>
            </a:r>
            <a:endParaRPr b="1" dirty="0"/>
          </a:p>
        </p:txBody>
      </p:sp>
      <p:grpSp>
        <p:nvGrpSpPr>
          <p:cNvPr id="4" name="Group 3">
            <a:extLst>
              <a:ext uri="{FF2B5EF4-FFF2-40B4-BE49-F238E27FC236}">
                <a16:creationId xmlns:a16="http://schemas.microsoft.com/office/drawing/2014/main" id="{C6540286-03E0-4FC8-FFFC-26C84D494BE1}"/>
              </a:ext>
            </a:extLst>
          </p:cNvPr>
          <p:cNvGrpSpPr/>
          <p:nvPr/>
        </p:nvGrpSpPr>
        <p:grpSpPr>
          <a:xfrm rot="10391350">
            <a:off x="9968013" y="4385590"/>
            <a:ext cx="4900653" cy="4704731"/>
            <a:chOff x="-2069847" y="-2287595"/>
            <a:chExt cx="4900653" cy="4704731"/>
          </a:xfrm>
        </p:grpSpPr>
        <p:sp>
          <p:nvSpPr>
            <p:cNvPr id="5" name="Oval 4">
              <a:extLst>
                <a:ext uri="{FF2B5EF4-FFF2-40B4-BE49-F238E27FC236}">
                  <a16:creationId xmlns:a16="http://schemas.microsoft.com/office/drawing/2014/main" id="{4F927739-E21C-2185-1C3D-54DD086ECC6F}"/>
                </a:ext>
              </a:extLst>
            </p:cNvPr>
            <p:cNvSpPr/>
            <p:nvPr/>
          </p:nvSpPr>
          <p:spPr>
            <a:xfrm rot="2183801">
              <a:off x="-1111525" y="-1876658"/>
              <a:ext cx="3942331" cy="4293794"/>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RO"/>
            </a:p>
          </p:txBody>
        </p:sp>
        <p:sp>
          <p:nvSpPr>
            <p:cNvPr id="7" name="Oval 6">
              <a:extLst>
                <a:ext uri="{FF2B5EF4-FFF2-40B4-BE49-F238E27FC236}">
                  <a16:creationId xmlns:a16="http://schemas.microsoft.com/office/drawing/2014/main" id="{78549DEF-0B36-719B-185D-5463BB1AA13B}"/>
                </a:ext>
              </a:extLst>
            </p:cNvPr>
            <p:cNvSpPr/>
            <p:nvPr/>
          </p:nvSpPr>
          <p:spPr>
            <a:xfrm rot="2183801">
              <a:off x="-1553130" y="-1825667"/>
              <a:ext cx="3876185" cy="3679717"/>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RO"/>
            </a:p>
          </p:txBody>
        </p:sp>
        <p:sp>
          <p:nvSpPr>
            <p:cNvPr id="8" name="Oval 7">
              <a:extLst>
                <a:ext uri="{FF2B5EF4-FFF2-40B4-BE49-F238E27FC236}">
                  <a16:creationId xmlns:a16="http://schemas.microsoft.com/office/drawing/2014/main" id="{B4D64BCC-0E92-BD53-B9E5-1CEAA1FE770C}"/>
                </a:ext>
              </a:extLst>
            </p:cNvPr>
            <p:cNvSpPr/>
            <p:nvPr/>
          </p:nvSpPr>
          <p:spPr>
            <a:xfrm rot="2183801">
              <a:off x="-2069847" y="-2287595"/>
              <a:ext cx="3774440" cy="3581400"/>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RO"/>
            </a:p>
          </p:txBody>
        </p:sp>
      </p:grpSp>
      <p:grpSp>
        <p:nvGrpSpPr>
          <p:cNvPr id="13" name="Group 12">
            <a:extLst>
              <a:ext uri="{FF2B5EF4-FFF2-40B4-BE49-F238E27FC236}">
                <a16:creationId xmlns:a16="http://schemas.microsoft.com/office/drawing/2014/main" id="{D5FC505F-5AD3-8BFB-D525-2C9D8B1948AA}"/>
              </a:ext>
            </a:extLst>
          </p:cNvPr>
          <p:cNvGrpSpPr/>
          <p:nvPr/>
        </p:nvGrpSpPr>
        <p:grpSpPr>
          <a:xfrm rot="7320467">
            <a:off x="9694706" y="-2308571"/>
            <a:ext cx="4900653" cy="4704731"/>
            <a:chOff x="-2069847" y="-2287595"/>
            <a:chExt cx="4900653" cy="4704731"/>
          </a:xfrm>
        </p:grpSpPr>
        <p:sp>
          <p:nvSpPr>
            <p:cNvPr id="14" name="Oval 13">
              <a:extLst>
                <a:ext uri="{FF2B5EF4-FFF2-40B4-BE49-F238E27FC236}">
                  <a16:creationId xmlns:a16="http://schemas.microsoft.com/office/drawing/2014/main" id="{31764F03-43F4-3C39-577A-90C60C28F7AE}"/>
                </a:ext>
              </a:extLst>
            </p:cNvPr>
            <p:cNvSpPr/>
            <p:nvPr/>
          </p:nvSpPr>
          <p:spPr>
            <a:xfrm rot="2183801">
              <a:off x="-1111525" y="-1876658"/>
              <a:ext cx="3942331" cy="4293794"/>
            </a:xfrm>
            <a:prstGeom prst="ellipse">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RO"/>
            </a:p>
          </p:txBody>
        </p:sp>
        <p:sp>
          <p:nvSpPr>
            <p:cNvPr id="15" name="Oval 14">
              <a:extLst>
                <a:ext uri="{FF2B5EF4-FFF2-40B4-BE49-F238E27FC236}">
                  <a16:creationId xmlns:a16="http://schemas.microsoft.com/office/drawing/2014/main" id="{94732A53-CE47-5084-78C1-2077E70E11C4}"/>
                </a:ext>
              </a:extLst>
            </p:cNvPr>
            <p:cNvSpPr/>
            <p:nvPr/>
          </p:nvSpPr>
          <p:spPr>
            <a:xfrm rot="2183801">
              <a:off x="-1553130" y="-1825667"/>
              <a:ext cx="3876185" cy="3679717"/>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RO"/>
            </a:p>
          </p:txBody>
        </p:sp>
        <p:sp>
          <p:nvSpPr>
            <p:cNvPr id="16" name="Oval 15">
              <a:extLst>
                <a:ext uri="{FF2B5EF4-FFF2-40B4-BE49-F238E27FC236}">
                  <a16:creationId xmlns:a16="http://schemas.microsoft.com/office/drawing/2014/main" id="{38020EC9-29F5-CAF6-AF94-8E3C282F39B8}"/>
                </a:ext>
              </a:extLst>
            </p:cNvPr>
            <p:cNvSpPr/>
            <p:nvPr/>
          </p:nvSpPr>
          <p:spPr>
            <a:xfrm rot="2183801">
              <a:off x="-2069847" y="-2287595"/>
              <a:ext cx="3774440" cy="3581400"/>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RO"/>
            </a:p>
          </p:txBody>
        </p:sp>
      </p:grpSp>
      <p:grpSp>
        <p:nvGrpSpPr>
          <p:cNvPr id="17" name="Group 16">
            <a:extLst>
              <a:ext uri="{FF2B5EF4-FFF2-40B4-BE49-F238E27FC236}">
                <a16:creationId xmlns:a16="http://schemas.microsoft.com/office/drawing/2014/main" id="{3B4D58A3-BCE4-9872-7DAE-EEF2149E5827}"/>
              </a:ext>
            </a:extLst>
          </p:cNvPr>
          <p:cNvGrpSpPr/>
          <p:nvPr/>
        </p:nvGrpSpPr>
        <p:grpSpPr>
          <a:xfrm>
            <a:off x="-2283955" y="-2034757"/>
            <a:ext cx="4900653" cy="4704731"/>
            <a:chOff x="-2069847" y="-2287595"/>
            <a:chExt cx="4900653" cy="4704731"/>
          </a:xfrm>
        </p:grpSpPr>
        <p:sp>
          <p:nvSpPr>
            <p:cNvPr id="18" name="Oval 17">
              <a:extLst>
                <a:ext uri="{FF2B5EF4-FFF2-40B4-BE49-F238E27FC236}">
                  <a16:creationId xmlns:a16="http://schemas.microsoft.com/office/drawing/2014/main" id="{18E47470-63A3-77D0-BA15-28E34DA0E7F0}"/>
                </a:ext>
              </a:extLst>
            </p:cNvPr>
            <p:cNvSpPr/>
            <p:nvPr/>
          </p:nvSpPr>
          <p:spPr>
            <a:xfrm rot="2183801">
              <a:off x="-1111525" y="-1876658"/>
              <a:ext cx="3942331" cy="4293794"/>
            </a:xfrm>
            <a:prstGeom prst="ellipse">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RO"/>
            </a:p>
          </p:txBody>
        </p:sp>
        <p:sp>
          <p:nvSpPr>
            <p:cNvPr id="19" name="Oval 18">
              <a:extLst>
                <a:ext uri="{FF2B5EF4-FFF2-40B4-BE49-F238E27FC236}">
                  <a16:creationId xmlns:a16="http://schemas.microsoft.com/office/drawing/2014/main" id="{909A2F4F-1A22-B247-FF68-39B3349CCF2B}"/>
                </a:ext>
              </a:extLst>
            </p:cNvPr>
            <p:cNvSpPr/>
            <p:nvPr/>
          </p:nvSpPr>
          <p:spPr>
            <a:xfrm rot="2183801">
              <a:off x="-1553130" y="-1825667"/>
              <a:ext cx="3876185" cy="3679717"/>
            </a:xfrm>
            <a:prstGeom prst="ellipse">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RO"/>
            </a:p>
          </p:txBody>
        </p:sp>
        <p:sp>
          <p:nvSpPr>
            <p:cNvPr id="20" name="Oval 19">
              <a:extLst>
                <a:ext uri="{FF2B5EF4-FFF2-40B4-BE49-F238E27FC236}">
                  <a16:creationId xmlns:a16="http://schemas.microsoft.com/office/drawing/2014/main" id="{B915ED7A-2A0A-E4A0-CD56-768C38ED8FDE}"/>
                </a:ext>
              </a:extLst>
            </p:cNvPr>
            <p:cNvSpPr/>
            <p:nvPr/>
          </p:nvSpPr>
          <p:spPr>
            <a:xfrm rot="2183801">
              <a:off x="-2069847" y="-2287595"/>
              <a:ext cx="3774440" cy="3581400"/>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RO"/>
            </a:p>
          </p:txBody>
        </p:sp>
      </p:grpSp>
      <p:grpSp>
        <p:nvGrpSpPr>
          <p:cNvPr id="35" name="Group 34">
            <a:extLst>
              <a:ext uri="{FF2B5EF4-FFF2-40B4-BE49-F238E27FC236}">
                <a16:creationId xmlns:a16="http://schemas.microsoft.com/office/drawing/2014/main" id="{313299C5-EA90-829A-25A4-C8A4803ACFFE}"/>
              </a:ext>
            </a:extLst>
          </p:cNvPr>
          <p:cNvGrpSpPr/>
          <p:nvPr/>
        </p:nvGrpSpPr>
        <p:grpSpPr>
          <a:xfrm>
            <a:off x="8660022" y="2211949"/>
            <a:ext cx="2478343" cy="2461641"/>
            <a:chOff x="3817992" y="961193"/>
            <a:chExt cx="4726800" cy="4728214"/>
          </a:xfrm>
        </p:grpSpPr>
        <p:sp>
          <p:nvSpPr>
            <p:cNvPr id="36" name="Oval 35">
              <a:extLst>
                <a:ext uri="{FF2B5EF4-FFF2-40B4-BE49-F238E27FC236}">
                  <a16:creationId xmlns:a16="http://schemas.microsoft.com/office/drawing/2014/main" id="{82477A51-583B-0261-1316-520470324F91}"/>
                </a:ext>
              </a:extLst>
            </p:cNvPr>
            <p:cNvSpPr/>
            <p:nvPr/>
          </p:nvSpPr>
          <p:spPr>
            <a:xfrm>
              <a:off x="3817992" y="961193"/>
              <a:ext cx="4726800" cy="4728214"/>
            </a:xfrm>
            <a:prstGeom prst="ellipse">
              <a:avLst/>
            </a:prstGeom>
            <a:solidFill>
              <a:schemeClr val="accent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RO"/>
            </a:p>
          </p:txBody>
        </p:sp>
        <p:sp>
          <p:nvSpPr>
            <p:cNvPr id="37" name="Oval 36">
              <a:extLst>
                <a:ext uri="{FF2B5EF4-FFF2-40B4-BE49-F238E27FC236}">
                  <a16:creationId xmlns:a16="http://schemas.microsoft.com/office/drawing/2014/main" id="{F24CDCDF-5A8C-DDA4-8801-F2BD4253A84F}"/>
                </a:ext>
              </a:extLst>
            </p:cNvPr>
            <p:cNvSpPr/>
            <p:nvPr/>
          </p:nvSpPr>
          <p:spPr>
            <a:xfrm>
              <a:off x="4375170" y="1542249"/>
              <a:ext cx="3540881" cy="3440004"/>
            </a:xfrm>
            <a:prstGeom prst="ellipse">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RO"/>
            </a:p>
          </p:txBody>
        </p:sp>
        <p:sp>
          <p:nvSpPr>
            <p:cNvPr id="38" name="Oval 37">
              <a:extLst>
                <a:ext uri="{FF2B5EF4-FFF2-40B4-BE49-F238E27FC236}">
                  <a16:creationId xmlns:a16="http://schemas.microsoft.com/office/drawing/2014/main" id="{FCA16861-44CD-3602-90C8-87E2C08F36A2}"/>
                </a:ext>
              </a:extLst>
            </p:cNvPr>
            <p:cNvSpPr/>
            <p:nvPr/>
          </p:nvSpPr>
          <p:spPr>
            <a:xfrm>
              <a:off x="4806287" y="1950810"/>
              <a:ext cx="2743402" cy="2609964"/>
            </a:xfrm>
            <a:prstGeom prst="ellipse">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RO"/>
            </a:p>
          </p:txBody>
        </p:sp>
        <p:sp>
          <p:nvSpPr>
            <p:cNvPr id="39" name="Oval 38">
              <a:extLst>
                <a:ext uri="{FF2B5EF4-FFF2-40B4-BE49-F238E27FC236}">
                  <a16:creationId xmlns:a16="http://schemas.microsoft.com/office/drawing/2014/main" id="{F8E1B5CA-B7AD-3897-CDC9-73885698DE37}"/>
                </a:ext>
              </a:extLst>
            </p:cNvPr>
            <p:cNvSpPr/>
            <p:nvPr/>
          </p:nvSpPr>
          <p:spPr>
            <a:xfrm>
              <a:off x="5188110" y="2251574"/>
              <a:ext cx="2002716" cy="1980274"/>
            </a:xfrm>
            <a:prstGeom prst="ellipse">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RO"/>
            </a:p>
          </p:txBody>
        </p:sp>
        <p:sp>
          <p:nvSpPr>
            <p:cNvPr id="40" name="Oval 39">
              <a:extLst>
                <a:ext uri="{FF2B5EF4-FFF2-40B4-BE49-F238E27FC236}">
                  <a16:creationId xmlns:a16="http://schemas.microsoft.com/office/drawing/2014/main" id="{E5B48995-0E27-BF22-0DA2-16978F9DF68D}"/>
                </a:ext>
              </a:extLst>
            </p:cNvPr>
            <p:cNvSpPr/>
            <p:nvPr/>
          </p:nvSpPr>
          <p:spPr>
            <a:xfrm>
              <a:off x="5610319" y="2647990"/>
              <a:ext cx="1206211" cy="1193564"/>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RO"/>
            </a:p>
          </p:txBody>
        </p:sp>
      </p:grpSp>
      <p:grpSp>
        <p:nvGrpSpPr>
          <p:cNvPr id="47" name="Group 46">
            <a:extLst>
              <a:ext uri="{FF2B5EF4-FFF2-40B4-BE49-F238E27FC236}">
                <a16:creationId xmlns:a16="http://schemas.microsoft.com/office/drawing/2014/main" id="{27C423A9-4676-268C-B080-A9FCEB931D20}"/>
              </a:ext>
            </a:extLst>
          </p:cNvPr>
          <p:cNvGrpSpPr/>
          <p:nvPr/>
        </p:nvGrpSpPr>
        <p:grpSpPr>
          <a:xfrm>
            <a:off x="1458230" y="2217644"/>
            <a:ext cx="2478343" cy="2461641"/>
            <a:chOff x="3817992" y="961193"/>
            <a:chExt cx="4726800" cy="4728214"/>
          </a:xfrm>
        </p:grpSpPr>
        <p:sp>
          <p:nvSpPr>
            <p:cNvPr id="48" name="Oval 47">
              <a:extLst>
                <a:ext uri="{FF2B5EF4-FFF2-40B4-BE49-F238E27FC236}">
                  <a16:creationId xmlns:a16="http://schemas.microsoft.com/office/drawing/2014/main" id="{5A4BC646-5C1F-2323-C493-8C3217ACAB3F}"/>
                </a:ext>
              </a:extLst>
            </p:cNvPr>
            <p:cNvSpPr/>
            <p:nvPr/>
          </p:nvSpPr>
          <p:spPr>
            <a:xfrm>
              <a:off x="3817992" y="961193"/>
              <a:ext cx="4726800" cy="4728214"/>
            </a:xfrm>
            <a:prstGeom prst="ellipse">
              <a:avLst/>
            </a:prstGeom>
            <a:solidFill>
              <a:schemeClr val="accent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RO"/>
            </a:p>
          </p:txBody>
        </p:sp>
        <p:sp>
          <p:nvSpPr>
            <p:cNvPr id="49" name="Oval 48">
              <a:extLst>
                <a:ext uri="{FF2B5EF4-FFF2-40B4-BE49-F238E27FC236}">
                  <a16:creationId xmlns:a16="http://schemas.microsoft.com/office/drawing/2014/main" id="{EF331077-EBB3-7C08-4149-69872D06D4F3}"/>
                </a:ext>
              </a:extLst>
            </p:cNvPr>
            <p:cNvSpPr/>
            <p:nvPr/>
          </p:nvSpPr>
          <p:spPr>
            <a:xfrm>
              <a:off x="4375170" y="1542249"/>
              <a:ext cx="3540881" cy="3440004"/>
            </a:xfrm>
            <a:prstGeom prst="ellipse">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RO"/>
            </a:p>
          </p:txBody>
        </p:sp>
        <p:sp>
          <p:nvSpPr>
            <p:cNvPr id="50" name="Oval 49">
              <a:extLst>
                <a:ext uri="{FF2B5EF4-FFF2-40B4-BE49-F238E27FC236}">
                  <a16:creationId xmlns:a16="http://schemas.microsoft.com/office/drawing/2014/main" id="{B259A6A9-CF5E-9190-A76F-1F5F4D0CFD4C}"/>
                </a:ext>
              </a:extLst>
            </p:cNvPr>
            <p:cNvSpPr/>
            <p:nvPr/>
          </p:nvSpPr>
          <p:spPr>
            <a:xfrm>
              <a:off x="4806287" y="1950810"/>
              <a:ext cx="2743402" cy="2609964"/>
            </a:xfrm>
            <a:prstGeom prst="ellipse">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RO"/>
            </a:p>
          </p:txBody>
        </p:sp>
        <p:sp>
          <p:nvSpPr>
            <p:cNvPr id="51" name="Oval 50">
              <a:extLst>
                <a:ext uri="{FF2B5EF4-FFF2-40B4-BE49-F238E27FC236}">
                  <a16:creationId xmlns:a16="http://schemas.microsoft.com/office/drawing/2014/main" id="{489C1FD3-C0D8-2DAC-8D76-F3B42AA1AC6C}"/>
                </a:ext>
              </a:extLst>
            </p:cNvPr>
            <p:cNvSpPr/>
            <p:nvPr/>
          </p:nvSpPr>
          <p:spPr>
            <a:xfrm>
              <a:off x="5188110" y="2251574"/>
              <a:ext cx="2002716" cy="1980274"/>
            </a:xfrm>
            <a:prstGeom prst="ellipse">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RO"/>
            </a:p>
          </p:txBody>
        </p:sp>
        <p:sp>
          <p:nvSpPr>
            <p:cNvPr id="52" name="Oval 51">
              <a:extLst>
                <a:ext uri="{FF2B5EF4-FFF2-40B4-BE49-F238E27FC236}">
                  <a16:creationId xmlns:a16="http://schemas.microsoft.com/office/drawing/2014/main" id="{68C3192D-0075-3B7E-993F-ED791B196881}"/>
                </a:ext>
              </a:extLst>
            </p:cNvPr>
            <p:cNvSpPr/>
            <p:nvPr/>
          </p:nvSpPr>
          <p:spPr>
            <a:xfrm>
              <a:off x="5610319" y="2647990"/>
              <a:ext cx="1206211" cy="1193564"/>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RO"/>
            </a:p>
          </p:txBody>
        </p:sp>
      </p:grpSp>
      <p:pic>
        <p:nvPicPr>
          <p:cNvPr id="53" name="Picture 52">
            <a:extLst>
              <a:ext uri="{FF2B5EF4-FFF2-40B4-BE49-F238E27FC236}">
                <a16:creationId xmlns:a16="http://schemas.microsoft.com/office/drawing/2014/main" id="{AC948429-8F88-C354-9A80-908E05CC5F41}"/>
              </a:ext>
            </a:extLst>
          </p:cNvPr>
          <p:cNvPicPr>
            <a:picLocks noChangeAspect="1"/>
          </p:cNvPicPr>
          <p:nvPr/>
        </p:nvPicPr>
        <p:blipFill>
          <a:blip r:embed="rId2"/>
          <a:stretch>
            <a:fillRect/>
          </a:stretch>
        </p:blipFill>
        <p:spPr>
          <a:xfrm>
            <a:off x="2170082" y="3769950"/>
            <a:ext cx="7772400" cy="637886"/>
          </a:xfrm>
          <a:prstGeom prst="rect">
            <a:avLst/>
          </a:prstGeom>
        </p:spPr>
      </p:pic>
    </p:spTree>
    <p:extLst>
      <p:ext uri="{BB962C8B-B14F-4D97-AF65-F5344CB8AC3E}">
        <p14:creationId xmlns:p14="http://schemas.microsoft.com/office/powerpoint/2010/main" val="7611433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82" name="Picture 10" descr="Design a workshop using Lego® Serious Play®">
            <a:extLst>
              <a:ext uri="{FF2B5EF4-FFF2-40B4-BE49-F238E27FC236}">
                <a16:creationId xmlns:a16="http://schemas.microsoft.com/office/drawing/2014/main" id="{E42E818A-3E3C-902D-32BD-96DBAF6C30F3}"/>
              </a:ext>
            </a:extLst>
          </p:cNvPr>
          <p:cNvPicPr>
            <a:picLocks noChangeAspect="1" noChangeArrowheads="1"/>
          </p:cNvPicPr>
          <p:nvPr/>
        </p:nvPicPr>
        <p:blipFill>
          <a:blip r:embed="rId2">
            <a:alphaModFix amt="50000"/>
            <a:grayscl/>
            <a:extLst>
              <a:ext uri="{28A0092B-C50C-407E-A947-70E740481C1C}">
                <a14:useLocalDpi xmlns:a14="http://schemas.microsoft.com/office/drawing/2010/main" val="0"/>
              </a:ext>
            </a:extLst>
          </a:blip>
          <a:srcRect t="12909" b="12091"/>
          <a:stretch/>
        </p:blipFill>
        <p:spPr bwMode="auto">
          <a:xfrm>
            <a:off x="20" y="10"/>
            <a:ext cx="12191980" cy="6857990"/>
          </a:xfrm>
          <a:prstGeom prst="rect">
            <a:avLst/>
          </a:prstGeom>
          <a:solidFill>
            <a:srgbClr val="FFFFFF"/>
          </a:solidFill>
          <a:extLst>
            <a:ext uri="{909E8E84-426E-40DD-AFC4-6F175D3DCCD1}">
              <a14:hiddenFill xmlns:a14="http://schemas.microsoft.com/office/drawing/2010/main">
                <a:solidFill>
                  <a:srgbClr val="FFFFFF"/>
                </a:solidFill>
              </a14:hiddenFill>
            </a:ext>
          </a:extLst>
        </p:spPr>
      </p:pic>
      <p:sp>
        <p:nvSpPr>
          <p:cNvPr id="10" name="Title 1">
            <a:extLst>
              <a:ext uri="{FF2B5EF4-FFF2-40B4-BE49-F238E27FC236}">
                <a16:creationId xmlns:a16="http://schemas.microsoft.com/office/drawing/2014/main" id="{D7DA5515-19B6-4668-5077-DD23AA30E243}"/>
              </a:ext>
            </a:extLst>
          </p:cNvPr>
          <p:cNvSpPr txBox="1">
            <a:spLocks/>
          </p:cNvSpPr>
          <p:nvPr/>
        </p:nvSpPr>
        <p:spPr>
          <a:xfrm>
            <a:off x="457200" y="-218535"/>
            <a:ext cx="10058400" cy="1711037"/>
          </a:xfrm>
          <a:prstGeom prst="rect">
            <a:avLst/>
          </a:prstGeom>
          <a:noFill/>
        </p:spPr>
        <p:txBody>
          <a:bodyPr vert="horz" lIns="91440" tIns="45720" rIns="91440" bIns="45720" rtlCol="0" anchor="b">
            <a:normAutofit/>
          </a:bodyPr>
          <a:lstStyle>
            <a:lvl1pPr algn="l" defTabSz="914400" rtl="0" eaLnBrk="1" latinLnBrk="0" hangingPunct="1">
              <a:lnSpc>
                <a:spcPct val="90000"/>
              </a:lnSpc>
              <a:spcBef>
                <a:spcPct val="0"/>
              </a:spcBef>
              <a:buNone/>
              <a:defRPr sz="3400" kern="1200">
                <a:solidFill>
                  <a:schemeClr val="accent1"/>
                </a:solidFill>
                <a:latin typeface="+mj-lt"/>
                <a:ea typeface="+mj-ea"/>
                <a:cs typeface="+mj-cs"/>
              </a:defRPr>
            </a:lvl1pPr>
          </a:lstStyle>
          <a:p>
            <a:r>
              <a:rPr lang="ro-RO" sz="4400" b="1" dirty="0" err="1">
                <a:solidFill>
                  <a:schemeClr val="accent5"/>
                </a:solidFill>
              </a:rPr>
              <a:t>Sțiați</a:t>
            </a:r>
            <a:r>
              <a:rPr lang="ro-RO" sz="4400" b="1" dirty="0">
                <a:solidFill>
                  <a:schemeClr val="accent5"/>
                </a:solidFill>
              </a:rPr>
              <a:t> Ca?</a:t>
            </a:r>
          </a:p>
        </p:txBody>
      </p:sp>
      <p:pic>
        <p:nvPicPr>
          <p:cNvPr id="3086" name="Picture 14" descr="This is the first ever Google server, and was housed in lego bricks! :  r/interestingasfuck">
            <a:extLst>
              <a:ext uri="{FF2B5EF4-FFF2-40B4-BE49-F238E27FC236}">
                <a16:creationId xmlns:a16="http://schemas.microsoft.com/office/drawing/2014/main" id="{ADB28E2D-F0F0-B8A5-38E5-860D65CE11E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05600" y="1723747"/>
            <a:ext cx="4921514" cy="4191000"/>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EF3A174F-D6C5-8630-C0AF-F6887795FA7E}"/>
              </a:ext>
            </a:extLst>
          </p:cNvPr>
          <p:cNvSpPr txBox="1"/>
          <p:nvPr/>
        </p:nvSpPr>
        <p:spPr>
          <a:xfrm>
            <a:off x="304810" y="2938656"/>
            <a:ext cx="6096000" cy="2031325"/>
          </a:xfrm>
          <a:prstGeom prst="rect">
            <a:avLst/>
          </a:prstGeom>
          <a:noFill/>
        </p:spPr>
        <p:txBody>
          <a:bodyPr wrap="square">
            <a:spAutoFit/>
          </a:bodyPr>
          <a:lstStyle/>
          <a:p>
            <a:r>
              <a:rPr lang="en-GB" dirty="0" err="1">
                <a:solidFill>
                  <a:schemeClr val="bg1"/>
                </a:solidFill>
              </a:rPr>
              <a:t>Primul</a:t>
            </a:r>
            <a:r>
              <a:rPr lang="en-GB" dirty="0">
                <a:solidFill>
                  <a:schemeClr val="bg1"/>
                </a:solidFill>
              </a:rPr>
              <a:t> server Google a </a:t>
            </a:r>
            <a:r>
              <a:rPr lang="en-GB" dirty="0" err="1">
                <a:solidFill>
                  <a:schemeClr val="bg1"/>
                </a:solidFill>
              </a:rPr>
              <a:t>fost</a:t>
            </a:r>
            <a:r>
              <a:rPr lang="en-GB" dirty="0">
                <a:solidFill>
                  <a:schemeClr val="bg1"/>
                </a:solidFill>
              </a:rPr>
              <a:t> </a:t>
            </a:r>
            <a:r>
              <a:rPr lang="en-GB" dirty="0" err="1">
                <a:solidFill>
                  <a:schemeClr val="bg1"/>
                </a:solidFill>
              </a:rPr>
              <a:t>parțial</a:t>
            </a:r>
            <a:r>
              <a:rPr lang="en-GB" dirty="0">
                <a:solidFill>
                  <a:schemeClr val="bg1"/>
                </a:solidFill>
              </a:rPr>
              <a:t> </a:t>
            </a:r>
            <a:r>
              <a:rPr lang="en-GB" dirty="0" err="1">
                <a:solidFill>
                  <a:schemeClr val="bg1"/>
                </a:solidFill>
              </a:rPr>
              <a:t>construit</a:t>
            </a:r>
            <a:r>
              <a:rPr lang="en-GB" dirty="0">
                <a:solidFill>
                  <a:schemeClr val="bg1"/>
                </a:solidFill>
              </a:rPr>
              <a:t> din </a:t>
            </a:r>
            <a:r>
              <a:rPr lang="en-GB" dirty="0" err="1">
                <a:solidFill>
                  <a:schemeClr val="bg1"/>
                </a:solidFill>
              </a:rPr>
              <a:t>cărămizi</a:t>
            </a:r>
            <a:r>
              <a:rPr lang="en-GB" dirty="0">
                <a:solidFill>
                  <a:schemeClr val="bg1"/>
                </a:solidFill>
              </a:rPr>
              <a:t> Lego. </a:t>
            </a:r>
            <a:r>
              <a:rPr lang="en-GB" dirty="0" err="1">
                <a:solidFill>
                  <a:schemeClr val="bg1"/>
                </a:solidFill>
              </a:rPr>
              <a:t>În</a:t>
            </a:r>
            <a:r>
              <a:rPr lang="en-GB" dirty="0">
                <a:solidFill>
                  <a:schemeClr val="bg1"/>
                </a:solidFill>
              </a:rPr>
              <a:t> 1996, </a:t>
            </a:r>
            <a:r>
              <a:rPr lang="en-GB" dirty="0" err="1">
                <a:solidFill>
                  <a:schemeClr val="bg1"/>
                </a:solidFill>
              </a:rPr>
              <a:t>fondatorii</a:t>
            </a:r>
            <a:r>
              <a:rPr lang="en-GB" dirty="0">
                <a:solidFill>
                  <a:schemeClr val="bg1"/>
                </a:solidFill>
              </a:rPr>
              <a:t> Google, Larry Page </a:t>
            </a:r>
            <a:r>
              <a:rPr lang="en-GB" dirty="0" err="1">
                <a:solidFill>
                  <a:schemeClr val="bg1"/>
                </a:solidFill>
              </a:rPr>
              <a:t>și</a:t>
            </a:r>
            <a:r>
              <a:rPr lang="en-GB" dirty="0">
                <a:solidFill>
                  <a:schemeClr val="bg1"/>
                </a:solidFill>
              </a:rPr>
              <a:t> Sergey Brin, </a:t>
            </a:r>
            <a:r>
              <a:rPr lang="en-GB" dirty="0" err="1">
                <a:solidFill>
                  <a:schemeClr val="bg1"/>
                </a:solidFill>
              </a:rPr>
              <a:t>aveau</a:t>
            </a:r>
            <a:r>
              <a:rPr lang="en-GB" dirty="0">
                <a:solidFill>
                  <a:schemeClr val="bg1"/>
                </a:solidFill>
              </a:rPr>
              <a:t> </a:t>
            </a:r>
            <a:r>
              <a:rPr lang="en-GB" dirty="0" err="1">
                <a:solidFill>
                  <a:schemeClr val="bg1"/>
                </a:solidFill>
              </a:rPr>
              <a:t>nevoie</a:t>
            </a:r>
            <a:r>
              <a:rPr lang="en-GB" dirty="0">
                <a:solidFill>
                  <a:schemeClr val="bg1"/>
                </a:solidFill>
              </a:rPr>
              <a:t> de o mare </a:t>
            </a:r>
            <a:r>
              <a:rPr lang="en-GB" dirty="0" err="1">
                <a:solidFill>
                  <a:schemeClr val="bg1"/>
                </a:solidFill>
              </a:rPr>
              <a:t>cantitate</a:t>
            </a:r>
            <a:r>
              <a:rPr lang="en-GB" dirty="0">
                <a:solidFill>
                  <a:schemeClr val="bg1"/>
                </a:solidFill>
              </a:rPr>
              <a:t> de </a:t>
            </a:r>
            <a:r>
              <a:rPr lang="en-GB" dirty="0" err="1">
                <a:solidFill>
                  <a:schemeClr val="bg1"/>
                </a:solidFill>
              </a:rPr>
              <a:t>spațiu</a:t>
            </a:r>
            <a:r>
              <a:rPr lang="en-GB" dirty="0">
                <a:solidFill>
                  <a:schemeClr val="bg1"/>
                </a:solidFill>
              </a:rPr>
              <a:t> de </a:t>
            </a:r>
            <a:r>
              <a:rPr lang="en-GB" dirty="0" err="1">
                <a:solidFill>
                  <a:schemeClr val="bg1"/>
                </a:solidFill>
              </a:rPr>
              <a:t>stocare</a:t>
            </a:r>
            <a:r>
              <a:rPr lang="en-GB" dirty="0">
                <a:solidFill>
                  <a:schemeClr val="bg1"/>
                </a:solidFill>
              </a:rPr>
              <a:t> </a:t>
            </a:r>
            <a:r>
              <a:rPr lang="en-GB" dirty="0" err="1">
                <a:solidFill>
                  <a:schemeClr val="bg1"/>
                </a:solidFill>
              </a:rPr>
              <a:t>pentru</a:t>
            </a:r>
            <a:r>
              <a:rPr lang="en-GB" dirty="0">
                <a:solidFill>
                  <a:schemeClr val="bg1"/>
                </a:solidFill>
              </a:rPr>
              <a:t> a </a:t>
            </a:r>
            <a:r>
              <a:rPr lang="en-GB" dirty="0" err="1">
                <a:solidFill>
                  <a:schemeClr val="bg1"/>
                </a:solidFill>
              </a:rPr>
              <a:t>testa</a:t>
            </a:r>
            <a:r>
              <a:rPr lang="en-GB" dirty="0">
                <a:solidFill>
                  <a:schemeClr val="bg1"/>
                </a:solidFill>
              </a:rPr>
              <a:t> </a:t>
            </a:r>
            <a:r>
              <a:rPr lang="en-GB" dirty="0" err="1">
                <a:solidFill>
                  <a:schemeClr val="bg1"/>
                </a:solidFill>
              </a:rPr>
              <a:t>algoritmul</a:t>
            </a:r>
            <a:r>
              <a:rPr lang="en-GB" dirty="0">
                <a:solidFill>
                  <a:schemeClr val="bg1"/>
                </a:solidFill>
              </a:rPr>
              <a:t> PageRank pe date </a:t>
            </a:r>
            <a:r>
              <a:rPr lang="en-GB" dirty="0" err="1">
                <a:solidFill>
                  <a:schemeClr val="bg1"/>
                </a:solidFill>
              </a:rPr>
              <a:t>reale</a:t>
            </a:r>
            <a:r>
              <a:rPr lang="en-GB" dirty="0">
                <a:solidFill>
                  <a:schemeClr val="bg1"/>
                </a:solidFill>
              </a:rPr>
              <a:t> de pe internet. La </a:t>
            </a:r>
            <a:r>
              <a:rPr lang="en-GB" dirty="0" err="1">
                <a:solidFill>
                  <a:schemeClr val="bg1"/>
                </a:solidFill>
              </a:rPr>
              <a:t>acea</a:t>
            </a:r>
            <a:r>
              <a:rPr lang="en-GB" dirty="0">
                <a:solidFill>
                  <a:schemeClr val="bg1"/>
                </a:solidFill>
              </a:rPr>
              <a:t> </a:t>
            </a:r>
            <a:r>
              <a:rPr lang="en-GB" dirty="0" err="1">
                <a:solidFill>
                  <a:schemeClr val="bg1"/>
                </a:solidFill>
              </a:rPr>
              <a:t>vreme</a:t>
            </a:r>
            <a:r>
              <a:rPr lang="en-GB" dirty="0">
                <a:solidFill>
                  <a:schemeClr val="bg1"/>
                </a:solidFill>
              </a:rPr>
              <a:t>, </a:t>
            </a:r>
            <a:r>
              <a:rPr lang="en-GB" dirty="0" err="1">
                <a:solidFill>
                  <a:schemeClr val="bg1"/>
                </a:solidFill>
              </a:rPr>
              <a:t>discurile</a:t>
            </a:r>
            <a:r>
              <a:rPr lang="en-GB" dirty="0">
                <a:solidFill>
                  <a:schemeClr val="bg1"/>
                </a:solidFill>
              </a:rPr>
              <a:t> de 4 GB </a:t>
            </a:r>
            <a:r>
              <a:rPr lang="en-GB" dirty="0" err="1">
                <a:solidFill>
                  <a:schemeClr val="bg1"/>
                </a:solidFill>
              </a:rPr>
              <a:t>erau</a:t>
            </a:r>
            <a:r>
              <a:rPr lang="en-GB" dirty="0">
                <a:solidFill>
                  <a:schemeClr val="bg1"/>
                </a:solidFill>
              </a:rPr>
              <a:t> </a:t>
            </a:r>
            <a:r>
              <a:rPr lang="en-GB" dirty="0" err="1">
                <a:solidFill>
                  <a:schemeClr val="bg1"/>
                </a:solidFill>
              </a:rPr>
              <a:t>cele</a:t>
            </a:r>
            <a:r>
              <a:rPr lang="en-GB" dirty="0">
                <a:solidFill>
                  <a:schemeClr val="bg1"/>
                </a:solidFill>
              </a:rPr>
              <a:t> </a:t>
            </a:r>
            <a:r>
              <a:rPr lang="en-GB" dirty="0" err="1">
                <a:solidFill>
                  <a:schemeClr val="bg1"/>
                </a:solidFill>
              </a:rPr>
              <a:t>mai</a:t>
            </a:r>
            <a:r>
              <a:rPr lang="en-GB" dirty="0">
                <a:solidFill>
                  <a:schemeClr val="bg1"/>
                </a:solidFill>
              </a:rPr>
              <a:t> </a:t>
            </a:r>
            <a:r>
              <a:rPr lang="en-GB" dirty="0" err="1">
                <a:solidFill>
                  <a:schemeClr val="bg1"/>
                </a:solidFill>
              </a:rPr>
              <a:t>mari</a:t>
            </a:r>
            <a:r>
              <a:rPr lang="en-GB" dirty="0">
                <a:solidFill>
                  <a:schemeClr val="bg1"/>
                </a:solidFill>
              </a:rPr>
              <a:t> </a:t>
            </a:r>
            <a:r>
              <a:rPr lang="en-GB" dirty="0" err="1">
                <a:solidFill>
                  <a:schemeClr val="bg1"/>
                </a:solidFill>
              </a:rPr>
              <a:t>disponibile</a:t>
            </a:r>
            <a:r>
              <a:rPr lang="en-GB" dirty="0">
                <a:solidFill>
                  <a:schemeClr val="bg1"/>
                </a:solidFill>
              </a:rPr>
              <a:t>, </a:t>
            </a:r>
            <a:r>
              <a:rPr lang="en-GB" dirty="0" err="1">
                <a:solidFill>
                  <a:schemeClr val="bg1"/>
                </a:solidFill>
              </a:rPr>
              <a:t>așa</a:t>
            </a:r>
            <a:r>
              <a:rPr lang="en-GB" dirty="0">
                <a:solidFill>
                  <a:schemeClr val="bg1"/>
                </a:solidFill>
              </a:rPr>
              <a:t> </a:t>
            </a:r>
            <a:r>
              <a:rPr lang="en-GB" dirty="0" err="1">
                <a:solidFill>
                  <a:schemeClr val="bg1"/>
                </a:solidFill>
              </a:rPr>
              <a:t>că</a:t>
            </a:r>
            <a:r>
              <a:rPr lang="en-GB" dirty="0">
                <a:solidFill>
                  <a:schemeClr val="bg1"/>
                </a:solidFill>
              </a:rPr>
              <a:t> au </a:t>
            </a:r>
            <a:r>
              <a:rPr lang="en-GB" dirty="0" err="1">
                <a:solidFill>
                  <a:schemeClr val="bg1"/>
                </a:solidFill>
              </a:rPr>
              <a:t>construit</a:t>
            </a:r>
            <a:r>
              <a:rPr lang="en-GB" dirty="0">
                <a:solidFill>
                  <a:schemeClr val="bg1"/>
                </a:solidFill>
              </a:rPr>
              <a:t> o cutie de </a:t>
            </a:r>
            <a:r>
              <a:rPr lang="en-GB" dirty="0" err="1">
                <a:solidFill>
                  <a:schemeClr val="bg1"/>
                </a:solidFill>
              </a:rPr>
              <a:t>discuri</a:t>
            </a:r>
            <a:r>
              <a:rPr lang="en-GB" dirty="0">
                <a:solidFill>
                  <a:schemeClr val="bg1"/>
                </a:solidFill>
              </a:rPr>
              <a:t> din </a:t>
            </a:r>
            <a:r>
              <a:rPr lang="en-GB" dirty="0" err="1">
                <a:solidFill>
                  <a:schemeClr val="bg1"/>
                </a:solidFill>
              </a:rPr>
              <a:t>cărămizi</a:t>
            </a:r>
            <a:r>
              <a:rPr lang="en-GB" dirty="0">
                <a:solidFill>
                  <a:schemeClr val="bg1"/>
                </a:solidFill>
              </a:rPr>
              <a:t> Lego </a:t>
            </a:r>
            <a:r>
              <a:rPr lang="en-GB" dirty="0" err="1">
                <a:solidFill>
                  <a:schemeClr val="bg1"/>
                </a:solidFill>
              </a:rPr>
              <a:t>pentru</a:t>
            </a:r>
            <a:r>
              <a:rPr lang="en-GB" dirty="0">
                <a:solidFill>
                  <a:schemeClr val="bg1"/>
                </a:solidFill>
              </a:rPr>
              <a:t> </a:t>
            </a:r>
            <a:r>
              <a:rPr lang="en-GB" dirty="0" err="1">
                <a:solidFill>
                  <a:schemeClr val="bg1"/>
                </a:solidFill>
              </a:rPr>
              <a:t>serverul</a:t>
            </a:r>
            <a:r>
              <a:rPr lang="en-GB" dirty="0">
                <a:solidFill>
                  <a:schemeClr val="bg1"/>
                </a:solidFill>
              </a:rPr>
              <a:t> lor de </a:t>
            </a:r>
            <a:r>
              <a:rPr lang="en-GB" dirty="0" err="1">
                <a:solidFill>
                  <a:schemeClr val="bg1"/>
                </a:solidFill>
              </a:rPr>
              <a:t>stocare</a:t>
            </a:r>
            <a:r>
              <a:rPr lang="en-GB" dirty="0">
                <a:solidFill>
                  <a:schemeClr val="bg1"/>
                </a:solidFill>
              </a:rPr>
              <a:t>.</a:t>
            </a:r>
            <a:endParaRPr lang="en-RO" dirty="0">
              <a:solidFill>
                <a:schemeClr val="bg1"/>
              </a:solidFill>
            </a:endParaRPr>
          </a:p>
        </p:txBody>
      </p:sp>
      <p:sp>
        <p:nvSpPr>
          <p:cNvPr id="18" name="TextBox 17">
            <a:extLst>
              <a:ext uri="{FF2B5EF4-FFF2-40B4-BE49-F238E27FC236}">
                <a16:creationId xmlns:a16="http://schemas.microsoft.com/office/drawing/2014/main" id="{92717E2D-31AB-C160-192D-68D806918BD5}"/>
              </a:ext>
            </a:extLst>
          </p:cNvPr>
          <p:cNvSpPr txBox="1"/>
          <p:nvPr/>
        </p:nvSpPr>
        <p:spPr>
          <a:xfrm>
            <a:off x="3048000" y="6030064"/>
            <a:ext cx="6096000" cy="646331"/>
          </a:xfrm>
          <a:prstGeom prst="rect">
            <a:avLst/>
          </a:prstGeom>
          <a:noFill/>
        </p:spPr>
        <p:txBody>
          <a:bodyPr wrap="square">
            <a:spAutoFit/>
          </a:bodyPr>
          <a:lstStyle/>
          <a:p>
            <a:pPr algn="ctr"/>
            <a:r>
              <a:rPr lang="ro-RO" dirty="0">
                <a:solidFill>
                  <a:schemeClr val="bg1"/>
                </a:solidFill>
                <a:latin typeface="+mj-lt"/>
              </a:rPr>
              <a:t>TUDOR TRIPA; L.N.I Arad; Clasa VI-E;</a:t>
            </a:r>
          </a:p>
          <a:p>
            <a:pPr algn="ctr"/>
            <a:r>
              <a:rPr lang="ro-RO" dirty="0">
                <a:solidFill>
                  <a:schemeClr val="bg1"/>
                </a:solidFill>
                <a:latin typeface="+mj-lt"/>
              </a:rPr>
              <a:t>Profesor coordonator Mirela Groza</a:t>
            </a:r>
          </a:p>
        </p:txBody>
      </p:sp>
    </p:spTree>
    <p:extLst>
      <p:ext uri="{BB962C8B-B14F-4D97-AF65-F5344CB8AC3E}">
        <p14:creationId xmlns:p14="http://schemas.microsoft.com/office/powerpoint/2010/main" val="10613670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6F1979-9F0A-0AD1-07F5-FF192D749434}"/>
            </a:ext>
          </a:extLst>
        </p:cNvPr>
        <p:cNvGrpSpPr/>
        <p:nvPr/>
      </p:nvGrpSpPr>
      <p:grpSpPr>
        <a:xfrm>
          <a:off x="0" y="0"/>
          <a:ext cx="0" cy="0"/>
          <a:chOff x="0" y="0"/>
          <a:chExt cx="0" cy="0"/>
        </a:xfrm>
      </p:grpSpPr>
      <p:pic>
        <p:nvPicPr>
          <p:cNvPr id="3082" name="Picture 10" descr="Design a workshop using Lego® Serious Play®">
            <a:extLst>
              <a:ext uri="{FF2B5EF4-FFF2-40B4-BE49-F238E27FC236}">
                <a16:creationId xmlns:a16="http://schemas.microsoft.com/office/drawing/2014/main" id="{3877B361-A9C2-02BD-19DC-F547882D5AE8}"/>
              </a:ext>
            </a:extLst>
          </p:cNvPr>
          <p:cNvPicPr>
            <a:picLocks noChangeAspect="1" noChangeArrowheads="1"/>
          </p:cNvPicPr>
          <p:nvPr/>
        </p:nvPicPr>
        <p:blipFill>
          <a:blip r:embed="rId2">
            <a:alphaModFix amt="50000"/>
            <a:grayscl/>
            <a:extLst>
              <a:ext uri="{28A0092B-C50C-407E-A947-70E740481C1C}">
                <a14:useLocalDpi xmlns:a14="http://schemas.microsoft.com/office/drawing/2010/main" val="0"/>
              </a:ext>
            </a:extLst>
          </a:blip>
          <a:srcRect t="12909" b="12091"/>
          <a:stretch/>
        </p:blipFill>
        <p:spPr bwMode="auto">
          <a:xfrm>
            <a:off x="20" y="10"/>
            <a:ext cx="12191980" cy="6857990"/>
          </a:xfrm>
          <a:prstGeom prst="rect">
            <a:avLst/>
          </a:prstGeom>
          <a:solidFill>
            <a:srgbClr val="FFFFFF"/>
          </a:solidFill>
        </p:spPr>
      </p:pic>
      <p:sp>
        <p:nvSpPr>
          <p:cNvPr id="10" name="Title 1">
            <a:extLst>
              <a:ext uri="{FF2B5EF4-FFF2-40B4-BE49-F238E27FC236}">
                <a16:creationId xmlns:a16="http://schemas.microsoft.com/office/drawing/2014/main" id="{FAB701D7-3A2C-2323-D3D4-DB9F3C4B9E95}"/>
              </a:ext>
            </a:extLst>
          </p:cNvPr>
          <p:cNvSpPr txBox="1">
            <a:spLocks/>
          </p:cNvSpPr>
          <p:nvPr/>
        </p:nvSpPr>
        <p:spPr>
          <a:xfrm>
            <a:off x="457200" y="-218535"/>
            <a:ext cx="10058400" cy="1711037"/>
          </a:xfrm>
          <a:prstGeom prst="rect">
            <a:avLst/>
          </a:prstGeom>
          <a:noFill/>
        </p:spPr>
        <p:txBody>
          <a:bodyPr vert="horz" lIns="91440" tIns="45720" rIns="91440" bIns="45720" rtlCol="0" anchor="b">
            <a:normAutofit/>
          </a:bodyPr>
          <a:lstStyle>
            <a:lvl1pPr algn="l" defTabSz="914400" rtl="0" eaLnBrk="1" latinLnBrk="0" hangingPunct="1">
              <a:lnSpc>
                <a:spcPct val="90000"/>
              </a:lnSpc>
              <a:spcBef>
                <a:spcPct val="0"/>
              </a:spcBef>
              <a:buNone/>
              <a:defRPr sz="3400" kern="1200">
                <a:solidFill>
                  <a:schemeClr val="accent1"/>
                </a:solidFill>
                <a:latin typeface="+mj-lt"/>
                <a:ea typeface="+mj-ea"/>
                <a:cs typeface="+mj-cs"/>
              </a:defRPr>
            </a:lvl1pPr>
          </a:lstStyle>
          <a:p>
            <a:r>
              <a:rPr lang="ro-RO" sz="4400" b="1" dirty="0" err="1">
                <a:solidFill>
                  <a:schemeClr val="accent5"/>
                </a:solidFill>
              </a:rPr>
              <a:t>Sțiați</a:t>
            </a:r>
            <a:r>
              <a:rPr lang="ro-RO" sz="4400" b="1" dirty="0">
                <a:solidFill>
                  <a:schemeClr val="accent5"/>
                </a:solidFill>
              </a:rPr>
              <a:t> Ca?</a:t>
            </a:r>
          </a:p>
        </p:txBody>
      </p:sp>
      <p:sp>
        <p:nvSpPr>
          <p:cNvPr id="12" name="TextBox 11">
            <a:extLst>
              <a:ext uri="{FF2B5EF4-FFF2-40B4-BE49-F238E27FC236}">
                <a16:creationId xmlns:a16="http://schemas.microsoft.com/office/drawing/2014/main" id="{55BE4086-D75E-62D9-DE1A-BBD7E2CD72B0}"/>
              </a:ext>
            </a:extLst>
          </p:cNvPr>
          <p:cNvSpPr txBox="1"/>
          <p:nvPr/>
        </p:nvSpPr>
        <p:spPr>
          <a:xfrm>
            <a:off x="457200" y="3124200"/>
            <a:ext cx="6096000" cy="1631216"/>
          </a:xfrm>
          <a:prstGeom prst="rect">
            <a:avLst/>
          </a:prstGeom>
          <a:noFill/>
        </p:spPr>
        <p:txBody>
          <a:bodyPr wrap="square">
            <a:spAutoFit/>
          </a:bodyPr>
          <a:lstStyle/>
          <a:p>
            <a:r>
              <a:rPr lang="en-GB" sz="2000" b="0" i="0" u="none" strike="noStrike" dirty="0">
                <a:solidFill>
                  <a:srgbClr val="000000"/>
                </a:solidFill>
                <a:effectLst/>
                <a:latin typeface="+mj-lt"/>
              </a:rPr>
              <a:t>Lego a </a:t>
            </a:r>
            <a:r>
              <a:rPr lang="en-GB" sz="2000" b="0" i="0" u="none" strike="noStrike" dirty="0" err="1">
                <a:solidFill>
                  <a:srgbClr val="000000"/>
                </a:solidFill>
                <a:effectLst/>
                <a:latin typeface="+mj-lt"/>
              </a:rPr>
              <a:t>introdus</a:t>
            </a:r>
            <a:r>
              <a:rPr lang="en-GB" sz="2000" b="0" i="0" u="none" strike="noStrike" dirty="0">
                <a:solidFill>
                  <a:srgbClr val="000000"/>
                </a:solidFill>
                <a:effectLst/>
                <a:latin typeface="+mj-lt"/>
              </a:rPr>
              <a:t> </a:t>
            </a:r>
            <a:r>
              <a:rPr lang="en-GB" sz="2000" b="0" i="0" u="none" strike="noStrike" dirty="0" err="1">
                <a:solidFill>
                  <a:srgbClr val="000000"/>
                </a:solidFill>
                <a:effectLst/>
                <a:latin typeface="+mj-lt"/>
              </a:rPr>
              <a:t>linia</a:t>
            </a:r>
            <a:r>
              <a:rPr lang="en-GB" sz="2000" b="0" i="0" u="none" strike="noStrike" dirty="0">
                <a:solidFill>
                  <a:srgbClr val="000000"/>
                </a:solidFill>
                <a:effectLst/>
                <a:latin typeface="+mj-lt"/>
              </a:rPr>
              <a:t> de </a:t>
            </a:r>
            <a:r>
              <a:rPr lang="en-GB" sz="2000" b="0" i="0" u="none" strike="noStrike" dirty="0" err="1">
                <a:solidFill>
                  <a:srgbClr val="000000"/>
                </a:solidFill>
                <a:effectLst/>
                <a:latin typeface="+mj-lt"/>
              </a:rPr>
              <a:t>produse</a:t>
            </a:r>
            <a:r>
              <a:rPr lang="en-GB" sz="2000" b="0" i="0" u="none" strike="noStrike" dirty="0">
                <a:solidFill>
                  <a:srgbClr val="000000"/>
                </a:solidFill>
                <a:effectLst/>
                <a:latin typeface="+mj-lt"/>
              </a:rPr>
              <a:t> LEGO MINDSTORMS, care </a:t>
            </a:r>
            <a:r>
              <a:rPr lang="en-GB" sz="2000" b="0" i="0" u="none" strike="noStrike" dirty="0" err="1">
                <a:solidFill>
                  <a:srgbClr val="000000"/>
                </a:solidFill>
                <a:effectLst/>
                <a:latin typeface="+mj-lt"/>
              </a:rPr>
              <a:t>combină</a:t>
            </a:r>
            <a:r>
              <a:rPr lang="en-GB" sz="2000" b="0" i="0" u="none" strike="noStrike" dirty="0">
                <a:solidFill>
                  <a:srgbClr val="000000"/>
                </a:solidFill>
                <a:effectLst/>
                <a:latin typeface="+mj-lt"/>
              </a:rPr>
              <a:t> </a:t>
            </a:r>
            <a:r>
              <a:rPr lang="en-GB" sz="2000" b="0" i="0" u="none" strike="noStrike" dirty="0" err="1">
                <a:solidFill>
                  <a:srgbClr val="000000"/>
                </a:solidFill>
                <a:effectLst/>
                <a:latin typeface="+mj-lt"/>
              </a:rPr>
              <a:t>construcția</a:t>
            </a:r>
            <a:r>
              <a:rPr lang="en-GB" sz="2000" b="0" i="0" u="none" strike="noStrike" dirty="0">
                <a:solidFill>
                  <a:srgbClr val="000000"/>
                </a:solidFill>
                <a:effectLst/>
                <a:latin typeface="+mj-lt"/>
              </a:rPr>
              <a:t> Lego cu </a:t>
            </a:r>
            <a:r>
              <a:rPr lang="en-GB" sz="2000" b="0" i="0" u="none" strike="noStrike" dirty="0" err="1">
                <a:solidFill>
                  <a:srgbClr val="000000"/>
                </a:solidFill>
                <a:effectLst/>
                <a:latin typeface="+mj-lt"/>
              </a:rPr>
              <a:t>programarea</a:t>
            </a:r>
            <a:r>
              <a:rPr lang="en-GB" sz="2000" b="0" i="0" u="none" strike="noStrike" dirty="0">
                <a:solidFill>
                  <a:srgbClr val="000000"/>
                </a:solidFill>
                <a:effectLst/>
                <a:latin typeface="+mj-lt"/>
              </a:rPr>
              <a:t> </a:t>
            </a:r>
            <a:r>
              <a:rPr lang="en-GB" sz="2000" b="0" i="0" u="none" strike="noStrike" dirty="0" err="1">
                <a:solidFill>
                  <a:srgbClr val="000000"/>
                </a:solidFill>
                <a:effectLst/>
                <a:latin typeface="+mj-lt"/>
              </a:rPr>
              <a:t>și</a:t>
            </a:r>
            <a:r>
              <a:rPr lang="en-GB" sz="2000" b="0" i="0" u="none" strike="noStrike" dirty="0">
                <a:solidFill>
                  <a:srgbClr val="000000"/>
                </a:solidFill>
                <a:effectLst/>
                <a:latin typeface="+mj-lt"/>
              </a:rPr>
              <a:t> </a:t>
            </a:r>
            <a:r>
              <a:rPr lang="en-GB" sz="2000" b="0" i="0" u="none" strike="noStrike" dirty="0" err="1">
                <a:solidFill>
                  <a:srgbClr val="000000"/>
                </a:solidFill>
                <a:effectLst/>
                <a:latin typeface="+mj-lt"/>
              </a:rPr>
              <a:t>robotică</a:t>
            </a:r>
            <a:r>
              <a:rPr lang="en-GB" sz="2000" b="0" i="0" u="none" strike="noStrike" dirty="0">
                <a:solidFill>
                  <a:srgbClr val="000000"/>
                </a:solidFill>
                <a:effectLst/>
                <a:latin typeface="+mj-lt"/>
              </a:rPr>
              <a:t>, </a:t>
            </a:r>
            <a:r>
              <a:rPr lang="en-GB" sz="2000" b="0" i="0" u="none" strike="noStrike" dirty="0" err="1">
                <a:solidFill>
                  <a:srgbClr val="000000"/>
                </a:solidFill>
                <a:effectLst/>
                <a:latin typeface="+mj-lt"/>
              </a:rPr>
              <a:t>permițând</a:t>
            </a:r>
            <a:r>
              <a:rPr lang="en-GB" sz="2000" b="0" i="0" u="none" strike="noStrike" dirty="0">
                <a:solidFill>
                  <a:srgbClr val="000000"/>
                </a:solidFill>
                <a:effectLst/>
                <a:latin typeface="+mj-lt"/>
              </a:rPr>
              <a:t> </a:t>
            </a:r>
            <a:r>
              <a:rPr lang="en-GB" sz="2000" b="0" i="0" u="none" strike="noStrike" dirty="0" err="1">
                <a:solidFill>
                  <a:srgbClr val="000000"/>
                </a:solidFill>
                <a:effectLst/>
                <a:latin typeface="+mj-lt"/>
              </a:rPr>
              <a:t>copiilor</a:t>
            </a:r>
            <a:r>
              <a:rPr lang="en-GB" sz="2000" b="0" i="0" u="none" strike="noStrike" dirty="0">
                <a:solidFill>
                  <a:srgbClr val="000000"/>
                </a:solidFill>
                <a:effectLst/>
                <a:latin typeface="+mj-lt"/>
              </a:rPr>
              <a:t> </a:t>
            </a:r>
            <a:r>
              <a:rPr lang="en-GB" sz="2000" b="0" i="0" u="none" strike="noStrike" dirty="0" err="1">
                <a:solidFill>
                  <a:srgbClr val="000000"/>
                </a:solidFill>
                <a:effectLst/>
                <a:latin typeface="+mj-lt"/>
              </a:rPr>
              <a:t>să</a:t>
            </a:r>
            <a:r>
              <a:rPr lang="en-GB" sz="2000" b="0" i="0" u="none" strike="noStrike" dirty="0">
                <a:solidFill>
                  <a:srgbClr val="000000"/>
                </a:solidFill>
                <a:effectLst/>
                <a:latin typeface="+mj-lt"/>
              </a:rPr>
              <a:t> </a:t>
            </a:r>
            <a:r>
              <a:rPr lang="en-GB" sz="2000" b="0" i="0" u="none" strike="noStrike" dirty="0" err="1">
                <a:solidFill>
                  <a:srgbClr val="000000"/>
                </a:solidFill>
                <a:effectLst/>
                <a:latin typeface="+mj-lt"/>
              </a:rPr>
              <a:t>învețe</a:t>
            </a:r>
            <a:r>
              <a:rPr lang="en-GB" sz="2000" b="0" i="0" u="none" strike="noStrike" dirty="0">
                <a:solidFill>
                  <a:srgbClr val="000000"/>
                </a:solidFill>
                <a:effectLst/>
                <a:latin typeface="+mj-lt"/>
              </a:rPr>
              <a:t> </a:t>
            </a:r>
            <a:r>
              <a:rPr lang="en-GB" sz="2000" b="0" i="0" u="none" strike="noStrike" dirty="0" err="1">
                <a:solidFill>
                  <a:srgbClr val="000000"/>
                </a:solidFill>
                <a:effectLst/>
                <a:latin typeface="+mj-lt"/>
              </a:rPr>
              <a:t>despre</a:t>
            </a:r>
            <a:r>
              <a:rPr lang="en-GB" sz="2000" b="0" i="0" u="none" strike="noStrike" dirty="0">
                <a:solidFill>
                  <a:srgbClr val="000000"/>
                </a:solidFill>
                <a:effectLst/>
                <a:latin typeface="+mj-lt"/>
              </a:rPr>
              <a:t> </a:t>
            </a:r>
            <a:r>
              <a:rPr lang="en-GB" sz="2000" b="0" i="0" u="none" strike="noStrike" dirty="0" err="1">
                <a:solidFill>
                  <a:srgbClr val="000000"/>
                </a:solidFill>
                <a:effectLst/>
                <a:latin typeface="+mj-lt"/>
              </a:rPr>
              <a:t>tehnologie</a:t>
            </a:r>
            <a:r>
              <a:rPr lang="en-GB" sz="2000" b="0" i="0" u="none" strike="noStrike" dirty="0">
                <a:solidFill>
                  <a:srgbClr val="000000"/>
                </a:solidFill>
                <a:effectLst/>
                <a:latin typeface="+mj-lt"/>
              </a:rPr>
              <a:t> </a:t>
            </a:r>
            <a:r>
              <a:rPr lang="en-GB" sz="2000" b="0" i="0" u="none" strike="noStrike" dirty="0" err="1">
                <a:solidFill>
                  <a:srgbClr val="000000"/>
                </a:solidFill>
                <a:effectLst/>
                <a:latin typeface="+mj-lt"/>
              </a:rPr>
              <a:t>și</a:t>
            </a:r>
            <a:r>
              <a:rPr lang="en-GB" sz="2000" b="0" i="0" u="none" strike="noStrike" dirty="0">
                <a:solidFill>
                  <a:srgbClr val="000000"/>
                </a:solidFill>
                <a:effectLst/>
                <a:latin typeface="+mj-lt"/>
              </a:rPr>
              <a:t> </a:t>
            </a:r>
            <a:r>
              <a:rPr lang="en-GB" sz="2000" b="0" i="0" u="none" strike="noStrike" dirty="0" err="1">
                <a:solidFill>
                  <a:srgbClr val="000000"/>
                </a:solidFill>
                <a:effectLst/>
                <a:latin typeface="+mj-lt"/>
              </a:rPr>
              <a:t>programare</a:t>
            </a:r>
            <a:endParaRPr lang="en-RO" sz="2000" dirty="0">
              <a:solidFill>
                <a:schemeClr val="bg1"/>
              </a:solidFill>
              <a:latin typeface="+mj-lt"/>
            </a:endParaRPr>
          </a:p>
        </p:txBody>
      </p:sp>
      <p:pic>
        <p:nvPicPr>
          <p:cNvPr id="3" name="Picture 2" descr="A group of robots with wheels&#10;&#10;AI-generated content may be incorrect.">
            <a:extLst>
              <a:ext uri="{FF2B5EF4-FFF2-40B4-BE49-F238E27FC236}">
                <a16:creationId xmlns:a16="http://schemas.microsoft.com/office/drawing/2014/main" id="{038CF462-2C76-21D0-A733-F3A28FABFE8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53612" y="4419600"/>
            <a:ext cx="3595488" cy="2212608"/>
          </a:xfrm>
          <a:prstGeom prst="rect">
            <a:avLst/>
          </a:prstGeom>
        </p:spPr>
      </p:pic>
      <p:pic>
        <p:nvPicPr>
          <p:cNvPr id="5124" name="Picture 4" descr="Scratch (Word Blocks) program to move in straight line with | FLLCasts">
            <a:extLst>
              <a:ext uri="{FF2B5EF4-FFF2-40B4-BE49-F238E27FC236}">
                <a16:creationId xmlns:a16="http://schemas.microsoft.com/office/drawing/2014/main" id="{81DCD8C5-C0A1-E986-08DB-631A0FE9AA5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00" y="1320800"/>
            <a:ext cx="3810000" cy="21336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3B493C66-73BD-04AB-18FD-078F79B30D36}"/>
              </a:ext>
            </a:extLst>
          </p:cNvPr>
          <p:cNvSpPr txBox="1"/>
          <p:nvPr/>
        </p:nvSpPr>
        <p:spPr>
          <a:xfrm>
            <a:off x="3048000" y="6030064"/>
            <a:ext cx="6096000" cy="646331"/>
          </a:xfrm>
          <a:prstGeom prst="rect">
            <a:avLst/>
          </a:prstGeom>
          <a:noFill/>
        </p:spPr>
        <p:txBody>
          <a:bodyPr wrap="square">
            <a:spAutoFit/>
          </a:bodyPr>
          <a:lstStyle/>
          <a:p>
            <a:pPr algn="ctr"/>
            <a:r>
              <a:rPr lang="ro-RO" dirty="0">
                <a:solidFill>
                  <a:schemeClr val="bg1"/>
                </a:solidFill>
                <a:latin typeface="+mj-lt"/>
              </a:rPr>
              <a:t>TUDOR TRIPA; L.N.I Arad; Clasa VI-E;</a:t>
            </a:r>
          </a:p>
          <a:p>
            <a:pPr algn="ctr"/>
            <a:r>
              <a:rPr lang="ro-RO" dirty="0">
                <a:solidFill>
                  <a:schemeClr val="bg1"/>
                </a:solidFill>
                <a:latin typeface="+mj-lt"/>
              </a:rPr>
              <a:t>Profesor coordonator Mirela Groza</a:t>
            </a:r>
          </a:p>
        </p:txBody>
      </p:sp>
    </p:spTree>
    <p:extLst>
      <p:ext uri="{BB962C8B-B14F-4D97-AF65-F5344CB8AC3E}">
        <p14:creationId xmlns:p14="http://schemas.microsoft.com/office/powerpoint/2010/main" val="17267093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DA9C8E-4FC4-3E27-180D-10F30E103681}"/>
            </a:ext>
          </a:extLst>
        </p:cNvPr>
        <p:cNvGrpSpPr/>
        <p:nvPr/>
      </p:nvGrpSpPr>
      <p:grpSpPr>
        <a:xfrm>
          <a:off x="0" y="0"/>
          <a:ext cx="0" cy="0"/>
          <a:chOff x="0" y="0"/>
          <a:chExt cx="0" cy="0"/>
        </a:xfrm>
      </p:grpSpPr>
      <p:pic>
        <p:nvPicPr>
          <p:cNvPr id="3082" name="Picture 10" descr="Design a workshop using Lego® Serious Play®">
            <a:extLst>
              <a:ext uri="{FF2B5EF4-FFF2-40B4-BE49-F238E27FC236}">
                <a16:creationId xmlns:a16="http://schemas.microsoft.com/office/drawing/2014/main" id="{C037668E-5237-90D7-04DE-543722418CFA}"/>
              </a:ext>
            </a:extLst>
          </p:cNvPr>
          <p:cNvPicPr>
            <a:picLocks noChangeAspect="1" noChangeArrowheads="1"/>
          </p:cNvPicPr>
          <p:nvPr/>
        </p:nvPicPr>
        <p:blipFill>
          <a:blip r:embed="rId2">
            <a:alphaModFix amt="50000"/>
            <a:grayscl/>
            <a:extLst>
              <a:ext uri="{28A0092B-C50C-407E-A947-70E740481C1C}">
                <a14:useLocalDpi xmlns:a14="http://schemas.microsoft.com/office/drawing/2010/main" val="0"/>
              </a:ext>
            </a:extLst>
          </a:blip>
          <a:srcRect t="12909" b="12091"/>
          <a:stretch/>
        </p:blipFill>
        <p:spPr bwMode="auto">
          <a:xfrm>
            <a:off x="20" y="10"/>
            <a:ext cx="12191980" cy="6857990"/>
          </a:xfrm>
          <a:prstGeom prst="rect">
            <a:avLst/>
          </a:prstGeom>
          <a:solidFill>
            <a:srgbClr val="FFFFFF"/>
          </a:solidFill>
        </p:spPr>
      </p:pic>
      <p:sp>
        <p:nvSpPr>
          <p:cNvPr id="10" name="Title 1">
            <a:extLst>
              <a:ext uri="{FF2B5EF4-FFF2-40B4-BE49-F238E27FC236}">
                <a16:creationId xmlns:a16="http://schemas.microsoft.com/office/drawing/2014/main" id="{E932855E-C109-BF4E-C174-19AD8155725E}"/>
              </a:ext>
            </a:extLst>
          </p:cNvPr>
          <p:cNvSpPr txBox="1">
            <a:spLocks/>
          </p:cNvSpPr>
          <p:nvPr/>
        </p:nvSpPr>
        <p:spPr>
          <a:xfrm>
            <a:off x="457200" y="-218535"/>
            <a:ext cx="10058400" cy="1711037"/>
          </a:xfrm>
          <a:prstGeom prst="rect">
            <a:avLst/>
          </a:prstGeom>
          <a:noFill/>
        </p:spPr>
        <p:txBody>
          <a:bodyPr vert="horz" lIns="91440" tIns="45720" rIns="91440" bIns="45720" rtlCol="0" anchor="b">
            <a:normAutofit/>
          </a:bodyPr>
          <a:lstStyle>
            <a:lvl1pPr algn="l" defTabSz="914400" rtl="0" eaLnBrk="1" latinLnBrk="0" hangingPunct="1">
              <a:lnSpc>
                <a:spcPct val="90000"/>
              </a:lnSpc>
              <a:spcBef>
                <a:spcPct val="0"/>
              </a:spcBef>
              <a:buNone/>
              <a:defRPr sz="3400" kern="1200">
                <a:solidFill>
                  <a:schemeClr val="accent1"/>
                </a:solidFill>
                <a:latin typeface="+mj-lt"/>
                <a:ea typeface="+mj-ea"/>
                <a:cs typeface="+mj-cs"/>
              </a:defRPr>
            </a:lvl1pPr>
          </a:lstStyle>
          <a:p>
            <a:r>
              <a:rPr lang="ro-RO" sz="4400" b="1" dirty="0" err="1">
                <a:solidFill>
                  <a:schemeClr val="accent5"/>
                </a:solidFill>
              </a:rPr>
              <a:t>Sțiați</a:t>
            </a:r>
            <a:r>
              <a:rPr lang="ro-RO" sz="4400" b="1" dirty="0">
                <a:solidFill>
                  <a:schemeClr val="accent5"/>
                </a:solidFill>
              </a:rPr>
              <a:t> Ca?</a:t>
            </a:r>
          </a:p>
        </p:txBody>
      </p:sp>
      <p:sp>
        <p:nvSpPr>
          <p:cNvPr id="12" name="TextBox 11">
            <a:extLst>
              <a:ext uri="{FF2B5EF4-FFF2-40B4-BE49-F238E27FC236}">
                <a16:creationId xmlns:a16="http://schemas.microsoft.com/office/drawing/2014/main" id="{164F8226-2BF9-CDD7-0A10-44EFFDBFBCA7}"/>
              </a:ext>
            </a:extLst>
          </p:cNvPr>
          <p:cNvSpPr txBox="1"/>
          <p:nvPr/>
        </p:nvSpPr>
        <p:spPr>
          <a:xfrm>
            <a:off x="457200" y="2073429"/>
            <a:ext cx="6096000" cy="3477875"/>
          </a:xfrm>
          <a:prstGeom prst="rect">
            <a:avLst/>
          </a:prstGeom>
          <a:noFill/>
        </p:spPr>
        <p:txBody>
          <a:bodyPr wrap="square">
            <a:spAutoFit/>
          </a:bodyPr>
          <a:lstStyle/>
          <a:p>
            <a:r>
              <a:rPr lang="en-GB" sz="2000" b="0" i="0" u="none" strike="noStrike" dirty="0">
                <a:solidFill>
                  <a:srgbClr val="000000"/>
                </a:solidFill>
                <a:effectLst/>
                <a:latin typeface="+mj-lt"/>
              </a:rPr>
              <a:t>Lego era la un pas de </a:t>
            </a:r>
            <a:r>
              <a:rPr lang="en-GB" sz="2000" b="0" i="0" u="none" strike="noStrike" dirty="0" err="1">
                <a:solidFill>
                  <a:srgbClr val="000000"/>
                </a:solidFill>
                <a:effectLst/>
                <a:latin typeface="+mj-lt"/>
              </a:rPr>
              <a:t>închidere</a:t>
            </a:r>
            <a:r>
              <a:rPr lang="en-GB" sz="2000" dirty="0">
                <a:solidFill>
                  <a:srgbClr val="000000"/>
                </a:solidFill>
                <a:latin typeface="+mj-lt"/>
              </a:rPr>
              <a:t> in </a:t>
            </a:r>
            <a:r>
              <a:rPr lang="en-GB" sz="2000" dirty="0" err="1">
                <a:solidFill>
                  <a:srgbClr val="000000"/>
                </a:solidFill>
                <a:latin typeface="+mj-lt"/>
              </a:rPr>
              <a:t>perioada</a:t>
            </a:r>
            <a:r>
              <a:rPr lang="en-GB" sz="2000" dirty="0">
                <a:solidFill>
                  <a:srgbClr val="000000"/>
                </a:solidFill>
                <a:latin typeface="+mj-lt"/>
              </a:rPr>
              <a:t> </a:t>
            </a:r>
            <a:r>
              <a:rPr lang="en-GB" sz="2000" dirty="0" err="1">
                <a:solidFill>
                  <a:srgbClr val="000000"/>
                </a:solidFill>
                <a:latin typeface="+mj-lt"/>
              </a:rPr>
              <a:t>anilor</a:t>
            </a:r>
            <a:r>
              <a:rPr lang="en-GB" sz="2000" dirty="0">
                <a:solidFill>
                  <a:srgbClr val="000000"/>
                </a:solidFill>
                <a:latin typeface="+mj-lt"/>
              </a:rPr>
              <a:t> 1999-2005, </a:t>
            </a:r>
            <a:r>
              <a:rPr lang="en-GB" sz="2000" dirty="0" err="1">
                <a:solidFill>
                  <a:srgbClr val="000000"/>
                </a:solidFill>
                <a:latin typeface="+mj-lt"/>
              </a:rPr>
              <a:t>deoarece</a:t>
            </a:r>
            <a:r>
              <a:rPr lang="en-GB" sz="2000" dirty="0">
                <a:solidFill>
                  <a:srgbClr val="000000"/>
                </a:solidFill>
                <a:latin typeface="+mj-lt"/>
              </a:rPr>
              <a:t> </a:t>
            </a:r>
            <a:r>
              <a:rPr lang="en-GB" sz="2000" dirty="0" err="1">
                <a:solidFill>
                  <a:srgbClr val="000000"/>
                </a:solidFill>
                <a:latin typeface="+mj-lt"/>
              </a:rPr>
              <a:t>copii</a:t>
            </a:r>
            <a:r>
              <a:rPr lang="en-GB" sz="2000" dirty="0">
                <a:solidFill>
                  <a:srgbClr val="000000"/>
                </a:solidFill>
                <a:latin typeface="+mj-lt"/>
              </a:rPr>
              <a:t> din </a:t>
            </a:r>
            <a:r>
              <a:rPr lang="en-GB" sz="2000" dirty="0" err="1">
                <a:solidFill>
                  <a:srgbClr val="000000"/>
                </a:solidFill>
                <a:latin typeface="+mj-lt"/>
              </a:rPr>
              <a:t>anii</a:t>
            </a:r>
            <a:r>
              <a:rPr lang="en-GB" sz="2000" dirty="0">
                <a:solidFill>
                  <a:srgbClr val="000000"/>
                </a:solidFill>
                <a:latin typeface="+mj-lt"/>
              </a:rPr>
              <a:t> </a:t>
            </a:r>
            <a:r>
              <a:rPr lang="en-GB" sz="2000" dirty="0" err="1">
                <a:solidFill>
                  <a:srgbClr val="000000"/>
                </a:solidFill>
                <a:latin typeface="+mj-lt"/>
              </a:rPr>
              <a:t>acea</a:t>
            </a:r>
            <a:r>
              <a:rPr lang="en-GB" sz="2000" dirty="0">
                <a:solidFill>
                  <a:srgbClr val="000000"/>
                </a:solidFill>
                <a:latin typeface="+mj-lt"/>
              </a:rPr>
              <a:t> nu le </a:t>
            </a:r>
            <a:r>
              <a:rPr lang="en-GB" sz="2000" dirty="0" err="1">
                <a:solidFill>
                  <a:srgbClr val="000000"/>
                </a:solidFill>
                <a:latin typeface="+mj-lt"/>
              </a:rPr>
              <a:t>mai</a:t>
            </a:r>
            <a:r>
              <a:rPr lang="en-GB" sz="2000" dirty="0">
                <a:solidFill>
                  <a:srgbClr val="000000"/>
                </a:solidFill>
                <a:latin typeface="+mj-lt"/>
              </a:rPr>
              <a:t> </a:t>
            </a:r>
            <a:r>
              <a:rPr lang="en-GB" sz="2000" dirty="0" err="1">
                <a:solidFill>
                  <a:srgbClr val="000000"/>
                </a:solidFill>
                <a:latin typeface="+mj-lt"/>
              </a:rPr>
              <a:t>placea</a:t>
            </a:r>
            <a:r>
              <a:rPr lang="en-GB" sz="2000" dirty="0">
                <a:solidFill>
                  <a:srgbClr val="000000"/>
                </a:solidFill>
                <a:latin typeface="+mj-lt"/>
              </a:rPr>
              <a:t> </a:t>
            </a:r>
            <a:r>
              <a:rPr lang="en-GB" sz="2000" dirty="0" err="1">
                <a:solidFill>
                  <a:srgbClr val="000000"/>
                </a:solidFill>
                <a:latin typeface="+mj-lt"/>
              </a:rPr>
              <a:t>jucatul</a:t>
            </a:r>
            <a:r>
              <a:rPr lang="en-GB" sz="2000" dirty="0">
                <a:solidFill>
                  <a:srgbClr val="000000"/>
                </a:solidFill>
                <a:latin typeface="+mj-lt"/>
              </a:rPr>
              <a:t> cu </a:t>
            </a:r>
            <a:r>
              <a:rPr lang="en-GB" sz="2000" dirty="0" err="1">
                <a:solidFill>
                  <a:srgbClr val="000000"/>
                </a:solidFill>
                <a:latin typeface="+mj-lt"/>
              </a:rPr>
              <a:t>piesele</a:t>
            </a:r>
            <a:r>
              <a:rPr lang="en-GB" sz="2000" dirty="0">
                <a:solidFill>
                  <a:srgbClr val="000000"/>
                </a:solidFill>
                <a:latin typeface="+mj-lt"/>
              </a:rPr>
              <a:t> de </a:t>
            </a:r>
            <a:r>
              <a:rPr lang="en-GB" sz="2000" dirty="0" err="1">
                <a:solidFill>
                  <a:srgbClr val="000000"/>
                </a:solidFill>
                <a:latin typeface="+mj-lt"/>
              </a:rPr>
              <a:t>lego</a:t>
            </a:r>
            <a:r>
              <a:rPr lang="en-GB" sz="2000" dirty="0">
                <a:solidFill>
                  <a:srgbClr val="000000"/>
                </a:solidFill>
                <a:latin typeface="+mj-lt"/>
              </a:rPr>
              <a:t>, </a:t>
            </a:r>
            <a:r>
              <a:rPr lang="en-GB" sz="2000" dirty="0" err="1">
                <a:solidFill>
                  <a:srgbClr val="000000"/>
                </a:solidFill>
                <a:latin typeface="+mj-lt"/>
              </a:rPr>
              <a:t>stiind</a:t>
            </a:r>
            <a:r>
              <a:rPr lang="en-GB" sz="2000" dirty="0">
                <a:solidFill>
                  <a:srgbClr val="000000"/>
                </a:solidFill>
                <a:latin typeface="+mj-lt"/>
              </a:rPr>
              <a:t> ca </a:t>
            </a:r>
            <a:r>
              <a:rPr lang="en-GB" sz="2000" dirty="0" err="1">
                <a:solidFill>
                  <a:srgbClr val="000000"/>
                </a:solidFill>
                <a:latin typeface="+mj-lt"/>
              </a:rPr>
              <a:t>atunci</a:t>
            </a:r>
            <a:r>
              <a:rPr lang="en-GB" sz="2000" dirty="0">
                <a:solidFill>
                  <a:srgbClr val="000000"/>
                </a:solidFill>
                <a:latin typeface="+mj-lt"/>
              </a:rPr>
              <a:t> s-au </a:t>
            </a:r>
            <a:r>
              <a:rPr lang="en-GB" sz="2000" dirty="0" err="1">
                <a:solidFill>
                  <a:srgbClr val="000000"/>
                </a:solidFill>
                <a:latin typeface="+mj-lt"/>
              </a:rPr>
              <a:t>întâmplat</a:t>
            </a:r>
            <a:r>
              <a:rPr lang="en-GB" sz="2000" dirty="0">
                <a:solidFill>
                  <a:srgbClr val="000000"/>
                </a:solidFill>
                <a:latin typeface="+mj-lt"/>
              </a:rPr>
              <a:t> </a:t>
            </a:r>
            <a:r>
              <a:rPr lang="en-GB" sz="2000" dirty="0" err="1">
                <a:solidFill>
                  <a:srgbClr val="000000"/>
                </a:solidFill>
                <a:latin typeface="+mj-lt"/>
              </a:rPr>
              <a:t>cele</a:t>
            </a:r>
            <a:r>
              <a:rPr lang="en-GB" sz="2000" dirty="0">
                <a:solidFill>
                  <a:srgbClr val="000000"/>
                </a:solidFill>
                <a:latin typeface="+mj-lt"/>
              </a:rPr>
              <a:t> </a:t>
            </a:r>
            <a:r>
              <a:rPr lang="en-GB" sz="2000" dirty="0" err="1">
                <a:solidFill>
                  <a:srgbClr val="000000"/>
                </a:solidFill>
                <a:latin typeface="+mj-lt"/>
              </a:rPr>
              <a:t>mai</a:t>
            </a:r>
            <a:r>
              <a:rPr lang="en-GB" sz="2000" dirty="0">
                <a:solidFill>
                  <a:srgbClr val="000000"/>
                </a:solidFill>
                <a:latin typeface="+mj-lt"/>
              </a:rPr>
              <a:t> </a:t>
            </a:r>
            <a:r>
              <a:rPr lang="en-GB" sz="2000" dirty="0" err="1">
                <a:solidFill>
                  <a:srgbClr val="000000"/>
                </a:solidFill>
                <a:latin typeface="+mj-lt"/>
              </a:rPr>
              <a:t>mari</a:t>
            </a:r>
            <a:r>
              <a:rPr lang="en-GB" sz="2000" dirty="0">
                <a:solidFill>
                  <a:srgbClr val="000000"/>
                </a:solidFill>
                <a:latin typeface="+mj-lt"/>
              </a:rPr>
              <a:t> </a:t>
            </a:r>
            <a:r>
              <a:rPr lang="en-GB" sz="2000" dirty="0" err="1">
                <a:solidFill>
                  <a:srgbClr val="000000"/>
                </a:solidFill>
                <a:latin typeface="+mj-lt"/>
              </a:rPr>
              <a:t>developmente</a:t>
            </a:r>
            <a:r>
              <a:rPr lang="en-GB" sz="2000" dirty="0">
                <a:solidFill>
                  <a:srgbClr val="000000"/>
                </a:solidFill>
                <a:latin typeface="+mj-lt"/>
              </a:rPr>
              <a:t> </a:t>
            </a:r>
            <a:r>
              <a:rPr lang="en-GB" sz="2000" dirty="0" err="1">
                <a:solidFill>
                  <a:srgbClr val="000000"/>
                </a:solidFill>
                <a:latin typeface="+mj-lt"/>
              </a:rPr>
              <a:t>în</a:t>
            </a:r>
            <a:r>
              <a:rPr lang="en-GB" sz="2000" dirty="0">
                <a:solidFill>
                  <a:srgbClr val="000000"/>
                </a:solidFill>
                <a:latin typeface="+mj-lt"/>
              </a:rPr>
              <a:t>  </a:t>
            </a:r>
            <a:r>
              <a:rPr lang="en-GB" sz="2000" dirty="0" err="1">
                <a:solidFill>
                  <a:srgbClr val="000000"/>
                </a:solidFill>
                <a:latin typeface="+mj-lt"/>
              </a:rPr>
              <a:t>domeniul</a:t>
            </a:r>
            <a:r>
              <a:rPr lang="en-GB" sz="2000" dirty="0">
                <a:solidFill>
                  <a:srgbClr val="000000"/>
                </a:solidFill>
                <a:latin typeface="+mj-lt"/>
              </a:rPr>
              <a:t> IT care era </a:t>
            </a:r>
            <a:r>
              <a:rPr lang="en-GB" sz="2000" dirty="0" err="1">
                <a:solidFill>
                  <a:srgbClr val="000000"/>
                </a:solidFill>
                <a:latin typeface="+mj-lt"/>
              </a:rPr>
              <a:t>mai</a:t>
            </a:r>
            <a:r>
              <a:rPr lang="en-GB" sz="2000" dirty="0">
                <a:solidFill>
                  <a:srgbClr val="000000"/>
                </a:solidFill>
                <a:latin typeface="+mj-lt"/>
              </a:rPr>
              <a:t> </a:t>
            </a:r>
            <a:r>
              <a:rPr lang="en-GB" sz="2000" dirty="0" err="1">
                <a:solidFill>
                  <a:srgbClr val="000000"/>
                </a:solidFill>
                <a:latin typeface="+mj-lt"/>
              </a:rPr>
              <a:t>interesant</a:t>
            </a:r>
            <a:r>
              <a:rPr lang="en-GB" sz="2000" dirty="0">
                <a:solidFill>
                  <a:srgbClr val="000000"/>
                </a:solidFill>
                <a:latin typeface="+mj-lt"/>
              </a:rPr>
              <a:t> </a:t>
            </a:r>
            <a:r>
              <a:rPr lang="en-GB" sz="2000" dirty="0" err="1">
                <a:solidFill>
                  <a:srgbClr val="000000"/>
                </a:solidFill>
                <a:latin typeface="+mj-lt"/>
              </a:rPr>
              <a:t>decat</a:t>
            </a:r>
            <a:r>
              <a:rPr lang="en-GB" sz="2000" dirty="0">
                <a:solidFill>
                  <a:srgbClr val="000000"/>
                </a:solidFill>
                <a:latin typeface="+mj-lt"/>
              </a:rPr>
              <a:t> </a:t>
            </a:r>
            <a:r>
              <a:rPr lang="en-GB" sz="2000" dirty="0" err="1">
                <a:solidFill>
                  <a:srgbClr val="000000"/>
                </a:solidFill>
                <a:latin typeface="+mj-lt"/>
              </a:rPr>
              <a:t>jucatul</a:t>
            </a:r>
            <a:r>
              <a:rPr lang="en-GB" sz="2000" dirty="0">
                <a:solidFill>
                  <a:srgbClr val="000000"/>
                </a:solidFill>
                <a:latin typeface="+mj-lt"/>
              </a:rPr>
              <a:t> cu LEGO. </a:t>
            </a:r>
            <a:r>
              <a:rPr lang="en-GB" sz="2000" dirty="0" err="1">
                <a:solidFill>
                  <a:srgbClr val="000000"/>
                </a:solidFill>
                <a:latin typeface="+mj-lt"/>
              </a:rPr>
              <a:t>Așa</a:t>
            </a:r>
            <a:r>
              <a:rPr lang="en-GB" sz="2000" dirty="0">
                <a:solidFill>
                  <a:srgbClr val="000000"/>
                </a:solidFill>
                <a:latin typeface="+mj-lt"/>
              </a:rPr>
              <a:t> </a:t>
            </a:r>
            <a:r>
              <a:rPr lang="en-GB" sz="2000" dirty="0" err="1">
                <a:solidFill>
                  <a:srgbClr val="000000"/>
                </a:solidFill>
                <a:latin typeface="+mj-lt"/>
              </a:rPr>
              <a:t>că</a:t>
            </a:r>
            <a:r>
              <a:rPr lang="en-GB" sz="2000" dirty="0">
                <a:solidFill>
                  <a:srgbClr val="000000"/>
                </a:solidFill>
                <a:latin typeface="+mj-lt"/>
              </a:rPr>
              <a:t> </a:t>
            </a:r>
            <a:r>
              <a:rPr lang="en-GB" sz="2000" dirty="0" err="1">
                <a:solidFill>
                  <a:srgbClr val="000000"/>
                </a:solidFill>
                <a:latin typeface="+mj-lt"/>
              </a:rPr>
              <a:t>firma</a:t>
            </a:r>
            <a:r>
              <a:rPr lang="en-GB" sz="2000" dirty="0">
                <a:solidFill>
                  <a:srgbClr val="000000"/>
                </a:solidFill>
                <a:latin typeface="+mj-lt"/>
              </a:rPr>
              <a:t> a </a:t>
            </a:r>
            <a:r>
              <a:rPr lang="en-GB" sz="2000" dirty="0" err="1">
                <a:solidFill>
                  <a:srgbClr val="000000"/>
                </a:solidFill>
                <a:latin typeface="+mj-lt"/>
              </a:rPr>
              <a:t>trebuit</a:t>
            </a:r>
            <a:r>
              <a:rPr lang="en-GB" sz="2000" dirty="0">
                <a:solidFill>
                  <a:srgbClr val="000000"/>
                </a:solidFill>
                <a:latin typeface="+mj-lt"/>
              </a:rPr>
              <a:t> </a:t>
            </a:r>
            <a:r>
              <a:rPr lang="en-GB" sz="2000" dirty="0" err="1">
                <a:solidFill>
                  <a:srgbClr val="000000"/>
                </a:solidFill>
                <a:latin typeface="+mj-lt"/>
              </a:rPr>
              <a:t>sa</a:t>
            </a:r>
            <a:r>
              <a:rPr lang="en-GB" sz="2000" dirty="0">
                <a:solidFill>
                  <a:srgbClr val="000000"/>
                </a:solidFill>
                <a:latin typeface="+mj-lt"/>
              </a:rPr>
              <a:t> </a:t>
            </a:r>
            <a:r>
              <a:rPr lang="en-GB" sz="2000" dirty="0" err="1">
                <a:solidFill>
                  <a:srgbClr val="000000"/>
                </a:solidFill>
                <a:latin typeface="+mj-lt"/>
              </a:rPr>
              <a:t>dezvolte</a:t>
            </a:r>
            <a:r>
              <a:rPr lang="en-GB" sz="2000" dirty="0">
                <a:solidFill>
                  <a:srgbClr val="000000"/>
                </a:solidFill>
                <a:latin typeface="+mj-lt"/>
              </a:rPr>
              <a:t> </a:t>
            </a:r>
            <a:r>
              <a:rPr lang="en-GB" sz="2000" dirty="0" err="1">
                <a:solidFill>
                  <a:srgbClr val="000000"/>
                </a:solidFill>
                <a:latin typeface="+mj-lt"/>
              </a:rPr>
              <a:t>și</a:t>
            </a:r>
            <a:r>
              <a:rPr lang="en-GB" sz="2000" dirty="0">
                <a:solidFill>
                  <a:srgbClr val="000000"/>
                </a:solidFill>
                <a:latin typeface="+mj-lt"/>
              </a:rPr>
              <a:t> </a:t>
            </a:r>
            <a:r>
              <a:rPr lang="en-GB" sz="2000" dirty="0" err="1">
                <a:solidFill>
                  <a:srgbClr val="000000"/>
                </a:solidFill>
                <a:latin typeface="+mj-lt"/>
              </a:rPr>
              <a:t>ei</a:t>
            </a:r>
            <a:r>
              <a:rPr lang="en-GB" sz="2000" dirty="0">
                <a:solidFill>
                  <a:srgbClr val="000000"/>
                </a:solidFill>
                <a:latin typeface="+mj-lt"/>
              </a:rPr>
              <a:t> un </a:t>
            </a:r>
            <a:r>
              <a:rPr lang="en-GB" sz="2000" dirty="0" err="1">
                <a:solidFill>
                  <a:srgbClr val="000000"/>
                </a:solidFill>
                <a:latin typeface="+mj-lt"/>
              </a:rPr>
              <a:t>joc</a:t>
            </a:r>
            <a:r>
              <a:rPr lang="en-GB" sz="2000" dirty="0">
                <a:solidFill>
                  <a:srgbClr val="000000"/>
                </a:solidFill>
                <a:latin typeface="+mj-lt"/>
              </a:rPr>
              <a:t> video </a:t>
            </a:r>
            <a:r>
              <a:rPr lang="en-GB" sz="2000" dirty="0" err="1">
                <a:solidFill>
                  <a:srgbClr val="000000"/>
                </a:solidFill>
                <a:latin typeface="+mj-lt"/>
              </a:rPr>
              <a:t>pentru</a:t>
            </a:r>
            <a:r>
              <a:rPr lang="en-GB" sz="2000" dirty="0">
                <a:solidFill>
                  <a:srgbClr val="000000"/>
                </a:solidFill>
                <a:latin typeface="+mj-lt"/>
              </a:rPr>
              <a:t> a nu se </a:t>
            </a:r>
            <a:r>
              <a:rPr lang="en-GB" sz="2000" dirty="0" err="1">
                <a:solidFill>
                  <a:srgbClr val="000000"/>
                </a:solidFill>
                <a:latin typeface="+mj-lt"/>
              </a:rPr>
              <a:t>închide</a:t>
            </a:r>
            <a:r>
              <a:rPr lang="en-GB" sz="2000" dirty="0">
                <a:solidFill>
                  <a:srgbClr val="000000"/>
                </a:solidFill>
                <a:latin typeface="+mj-lt"/>
              </a:rPr>
              <a:t>. Ei au </a:t>
            </a:r>
            <a:r>
              <a:rPr lang="en-GB" sz="2000" dirty="0" err="1">
                <a:solidFill>
                  <a:srgbClr val="000000"/>
                </a:solidFill>
                <a:latin typeface="+mj-lt"/>
              </a:rPr>
              <a:t>dezvoltat</a:t>
            </a:r>
            <a:r>
              <a:rPr lang="en-GB" sz="2000" dirty="0">
                <a:solidFill>
                  <a:srgbClr val="000000"/>
                </a:solidFill>
                <a:latin typeface="+mj-lt"/>
              </a:rPr>
              <a:t> Lego Island care a </a:t>
            </a:r>
            <a:r>
              <a:rPr lang="en-GB" sz="2000" dirty="0" err="1">
                <a:solidFill>
                  <a:srgbClr val="000000"/>
                </a:solidFill>
                <a:latin typeface="+mj-lt"/>
              </a:rPr>
              <a:t>devenit</a:t>
            </a:r>
            <a:r>
              <a:rPr lang="en-GB" sz="2000" dirty="0">
                <a:solidFill>
                  <a:srgbClr val="000000"/>
                </a:solidFill>
                <a:latin typeface="+mj-lt"/>
              </a:rPr>
              <a:t> un hit </a:t>
            </a:r>
            <a:r>
              <a:rPr lang="en-GB" sz="2000" dirty="0" err="1">
                <a:solidFill>
                  <a:srgbClr val="000000"/>
                </a:solidFill>
                <a:latin typeface="+mj-lt"/>
              </a:rPr>
              <a:t>în</a:t>
            </a:r>
            <a:r>
              <a:rPr lang="en-GB" sz="2000" dirty="0">
                <a:solidFill>
                  <a:srgbClr val="000000"/>
                </a:solidFill>
                <a:latin typeface="+mj-lt"/>
              </a:rPr>
              <a:t> </a:t>
            </a:r>
            <a:r>
              <a:rPr lang="en-GB" sz="2000" dirty="0" err="1">
                <a:solidFill>
                  <a:srgbClr val="000000"/>
                </a:solidFill>
                <a:latin typeface="+mj-lt"/>
              </a:rPr>
              <a:t>lumea</a:t>
            </a:r>
            <a:r>
              <a:rPr lang="en-GB" sz="2000" dirty="0">
                <a:solidFill>
                  <a:srgbClr val="000000"/>
                </a:solidFill>
                <a:latin typeface="+mj-lt"/>
              </a:rPr>
              <a:t> </a:t>
            </a:r>
            <a:r>
              <a:rPr lang="en-GB" sz="2000" dirty="0" err="1">
                <a:solidFill>
                  <a:srgbClr val="000000"/>
                </a:solidFill>
                <a:latin typeface="+mj-lt"/>
              </a:rPr>
              <a:t>jocurilor</a:t>
            </a:r>
            <a:r>
              <a:rPr lang="en-GB" sz="2000" dirty="0">
                <a:solidFill>
                  <a:srgbClr val="000000"/>
                </a:solidFill>
                <a:latin typeface="+mj-lt"/>
              </a:rPr>
              <a:t> </a:t>
            </a:r>
            <a:r>
              <a:rPr lang="en-GB" sz="2000" dirty="0" err="1">
                <a:solidFill>
                  <a:srgbClr val="000000"/>
                </a:solidFill>
                <a:latin typeface="+mj-lt"/>
              </a:rPr>
              <a:t>digitale</a:t>
            </a:r>
            <a:r>
              <a:rPr lang="en-GB" sz="2000" dirty="0">
                <a:solidFill>
                  <a:srgbClr val="000000"/>
                </a:solidFill>
                <a:latin typeface="+mj-lt"/>
              </a:rPr>
              <a:t> </a:t>
            </a:r>
            <a:r>
              <a:rPr lang="en-GB" sz="2000" dirty="0" err="1">
                <a:solidFill>
                  <a:srgbClr val="000000"/>
                </a:solidFill>
                <a:latin typeface="+mj-lt"/>
              </a:rPr>
              <a:t>și</a:t>
            </a:r>
            <a:r>
              <a:rPr lang="en-GB" sz="2000" dirty="0">
                <a:solidFill>
                  <a:srgbClr val="000000"/>
                </a:solidFill>
                <a:latin typeface="+mj-lt"/>
              </a:rPr>
              <a:t> le-au </a:t>
            </a:r>
            <a:r>
              <a:rPr lang="en-GB" sz="2000" dirty="0" err="1">
                <a:solidFill>
                  <a:srgbClr val="000000"/>
                </a:solidFill>
                <a:latin typeface="+mj-lt"/>
              </a:rPr>
              <a:t>readus</a:t>
            </a:r>
            <a:r>
              <a:rPr lang="en-GB" sz="2000" dirty="0">
                <a:solidFill>
                  <a:srgbClr val="000000"/>
                </a:solidFill>
                <a:latin typeface="+mj-lt"/>
              </a:rPr>
              <a:t> </a:t>
            </a:r>
            <a:r>
              <a:rPr lang="en-GB" sz="2000" dirty="0" err="1">
                <a:solidFill>
                  <a:srgbClr val="000000"/>
                </a:solidFill>
                <a:latin typeface="+mj-lt"/>
              </a:rPr>
              <a:t>succesul</a:t>
            </a:r>
            <a:r>
              <a:rPr lang="en-GB" sz="2000" dirty="0">
                <a:solidFill>
                  <a:srgbClr val="000000"/>
                </a:solidFill>
                <a:latin typeface="+mj-lt"/>
              </a:rPr>
              <a:t> lor.</a:t>
            </a:r>
            <a:endParaRPr lang="en-RO" sz="2000" dirty="0">
              <a:solidFill>
                <a:schemeClr val="bg1"/>
              </a:solidFill>
              <a:latin typeface="+mj-lt"/>
            </a:endParaRPr>
          </a:p>
        </p:txBody>
      </p:sp>
      <p:pic>
        <p:nvPicPr>
          <p:cNvPr id="7170" name="Picture 2" descr="Lego Island - Wikipedia">
            <a:extLst>
              <a:ext uri="{FF2B5EF4-FFF2-40B4-BE49-F238E27FC236}">
                <a16:creationId xmlns:a16="http://schemas.microsoft.com/office/drawing/2014/main" id="{CE4D494D-15A2-B4C2-2FE6-3B89E57E10A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48600" y="647700"/>
            <a:ext cx="2692400" cy="3009900"/>
          </a:xfrm>
          <a:prstGeom prst="rect">
            <a:avLst/>
          </a:prstGeom>
          <a:noFill/>
          <a:extLst>
            <a:ext uri="{909E8E84-426E-40DD-AFC4-6F175D3DCCD1}">
              <a14:hiddenFill xmlns:a14="http://schemas.microsoft.com/office/drawing/2010/main">
                <a:solidFill>
                  <a:srgbClr val="FFFFFF"/>
                </a:solidFill>
              </a14:hiddenFill>
            </a:ext>
          </a:extLst>
        </p:spPr>
      </p:pic>
      <p:pic>
        <p:nvPicPr>
          <p:cNvPr id="7174" name="Picture 6" descr="LEGO Island 20th Anniversary - Full Island Built In Real Life! : r/lego">
            <a:extLst>
              <a:ext uri="{FF2B5EF4-FFF2-40B4-BE49-F238E27FC236}">
                <a16:creationId xmlns:a16="http://schemas.microsoft.com/office/drawing/2014/main" id="{22B0E1A9-9F09-EB2A-2B78-93A18103165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10380" y="4076700"/>
            <a:ext cx="4199466" cy="23622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9CF37053-CE22-D8A3-3E2C-F3C3DF1F6926}"/>
              </a:ext>
            </a:extLst>
          </p:cNvPr>
          <p:cNvSpPr txBox="1"/>
          <p:nvPr/>
        </p:nvSpPr>
        <p:spPr>
          <a:xfrm>
            <a:off x="381000" y="6019800"/>
            <a:ext cx="6096000" cy="646331"/>
          </a:xfrm>
          <a:prstGeom prst="rect">
            <a:avLst/>
          </a:prstGeom>
          <a:noFill/>
        </p:spPr>
        <p:txBody>
          <a:bodyPr wrap="square">
            <a:spAutoFit/>
          </a:bodyPr>
          <a:lstStyle/>
          <a:p>
            <a:pPr algn="ctr"/>
            <a:r>
              <a:rPr lang="ro-RO" dirty="0">
                <a:solidFill>
                  <a:schemeClr val="bg1"/>
                </a:solidFill>
                <a:latin typeface="+mj-lt"/>
              </a:rPr>
              <a:t>TUDOR TRIPA; L.N.I Arad; Clasa VI-E;</a:t>
            </a:r>
          </a:p>
          <a:p>
            <a:pPr algn="ctr"/>
            <a:r>
              <a:rPr lang="ro-RO" dirty="0">
                <a:solidFill>
                  <a:schemeClr val="bg1"/>
                </a:solidFill>
                <a:latin typeface="+mj-lt"/>
              </a:rPr>
              <a:t>Profesor coordonator Mirela Groza</a:t>
            </a:r>
          </a:p>
        </p:txBody>
      </p:sp>
    </p:spTree>
    <p:extLst>
      <p:ext uri="{BB962C8B-B14F-4D97-AF65-F5344CB8AC3E}">
        <p14:creationId xmlns:p14="http://schemas.microsoft.com/office/powerpoint/2010/main" val="26661223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419242-30DF-4564-A216-1E86CBC03B2E}"/>
              </a:ext>
            </a:extLst>
          </p:cNvPr>
          <p:cNvSpPr>
            <a:spLocks noGrp="1"/>
          </p:cNvSpPr>
          <p:nvPr>
            <p:ph type="title"/>
          </p:nvPr>
        </p:nvSpPr>
        <p:spPr>
          <a:xfrm>
            <a:off x="1524000" y="457200"/>
            <a:ext cx="9144000" cy="1143000"/>
          </a:xfrm>
        </p:spPr>
        <p:txBody>
          <a:bodyPr anchor="b">
            <a:normAutofit/>
          </a:bodyPr>
          <a:lstStyle/>
          <a:p>
            <a:r>
              <a:rPr lang="en-RO" dirty="0"/>
              <a:t>Informații despre participant</a:t>
            </a:r>
          </a:p>
        </p:txBody>
      </p:sp>
      <p:sp>
        <p:nvSpPr>
          <p:cNvPr id="3" name="Content Placeholder 2">
            <a:extLst>
              <a:ext uri="{FF2B5EF4-FFF2-40B4-BE49-F238E27FC236}">
                <a16:creationId xmlns:a16="http://schemas.microsoft.com/office/drawing/2014/main" id="{F8C5C6F4-86A9-47E2-DAED-E656B184295C}"/>
              </a:ext>
            </a:extLst>
          </p:cNvPr>
          <p:cNvSpPr>
            <a:spLocks noGrp="1"/>
          </p:cNvSpPr>
          <p:nvPr>
            <p:ph sz="half" idx="1"/>
          </p:nvPr>
        </p:nvSpPr>
        <p:spPr>
          <a:xfrm>
            <a:off x="457200" y="1825625"/>
            <a:ext cx="7086600" cy="2251076"/>
          </a:xfrm>
        </p:spPr>
        <p:txBody>
          <a:bodyPr>
            <a:normAutofit/>
          </a:bodyPr>
          <a:lstStyle/>
          <a:p>
            <a:pPr marL="0" indent="0">
              <a:buNone/>
            </a:pPr>
            <a:r>
              <a:rPr lang="en-GB" dirty="0" err="1"/>
              <a:t>Eu,Tudor</a:t>
            </a:r>
            <a:r>
              <a:rPr lang="en-GB" dirty="0"/>
              <a:t> Tripa sunt </a:t>
            </a:r>
            <a:r>
              <a:rPr lang="en-GB" dirty="0" err="1"/>
              <a:t>născut</a:t>
            </a:r>
            <a:r>
              <a:rPr lang="en-GB" dirty="0"/>
              <a:t> pe 1 </a:t>
            </a:r>
            <a:r>
              <a:rPr lang="en-GB" dirty="0" err="1"/>
              <a:t>octombrie</a:t>
            </a:r>
            <a:r>
              <a:rPr lang="en-GB" dirty="0"/>
              <a:t> 2012, </a:t>
            </a:r>
            <a:r>
              <a:rPr lang="en-GB" dirty="0" err="1"/>
              <a:t>si</a:t>
            </a:r>
            <a:r>
              <a:rPr lang="en-GB" dirty="0"/>
              <a:t> am </a:t>
            </a:r>
            <a:r>
              <a:rPr lang="en-GB" dirty="0" err="1"/>
              <a:t>vârsta</a:t>
            </a:r>
            <a:r>
              <a:rPr lang="en-GB" dirty="0"/>
              <a:t> de 12 ani </a:t>
            </a:r>
            <a:r>
              <a:rPr lang="en-GB" dirty="0" err="1"/>
              <a:t>si</a:t>
            </a:r>
            <a:r>
              <a:rPr lang="en-GB" dirty="0"/>
              <a:t> sunt </a:t>
            </a:r>
            <a:r>
              <a:rPr lang="en-GB" dirty="0" err="1"/>
              <a:t>în</a:t>
            </a:r>
            <a:r>
              <a:rPr lang="en-GB" dirty="0"/>
              <a:t> </a:t>
            </a:r>
            <a:r>
              <a:rPr lang="en-GB" dirty="0" err="1"/>
              <a:t>elev</a:t>
            </a:r>
            <a:r>
              <a:rPr lang="en-GB" dirty="0"/>
              <a:t> </a:t>
            </a:r>
            <a:r>
              <a:rPr lang="en-GB" dirty="0" err="1"/>
              <a:t>în</a:t>
            </a:r>
            <a:r>
              <a:rPr lang="en-GB" dirty="0"/>
              <a:t> </a:t>
            </a:r>
            <a:r>
              <a:rPr lang="en-GB" dirty="0" err="1"/>
              <a:t>clasa</a:t>
            </a:r>
            <a:r>
              <a:rPr lang="en-GB" dirty="0"/>
              <a:t> a </a:t>
            </a:r>
            <a:r>
              <a:rPr lang="en-GB" dirty="0" err="1"/>
              <a:t>sasea</a:t>
            </a:r>
            <a:r>
              <a:rPr lang="en-GB" dirty="0"/>
              <a:t> la LNI ARAD. </a:t>
            </a:r>
            <a:r>
              <a:rPr lang="en-GB" dirty="0" err="1"/>
              <a:t>Talentul</a:t>
            </a:r>
            <a:r>
              <a:rPr lang="en-GB" dirty="0"/>
              <a:t> meu </a:t>
            </a:r>
            <a:r>
              <a:rPr lang="en-GB" dirty="0" err="1"/>
              <a:t>remarcabil</a:t>
            </a:r>
            <a:r>
              <a:rPr lang="en-GB" dirty="0"/>
              <a:t> </a:t>
            </a:r>
            <a:r>
              <a:rPr lang="en-GB" dirty="0" err="1"/>
              <a:t>în</a:t>
            </a:r>
            <a:r>
              <a:rPr lang="en-GB" dirty="0"/>
              <a:t> </a:t>
            </a:r>
            <a:r>
              <a:rPr lang="en-GB" dirty="0" err="1"/>
              <a:t>domeniul</a:t>
            </a:r>
            <a:r>
              <a:rPr lang="en-GB" dirty="0"/>
              <a:t> IT a </a:t>
            </a:r>
            <a:r>
              <a:rPr lang="en-GB" dirty="0" err="1"/>
              <a:t>iesit</a:t>
            </a:r>
            <a:r>
              <a:rPr lang="en-GB" dirty="0"/>
              <a:t> in </a:t>
            </a:r>
            <a:r>
              <a:rPr lang="en-GB" dirty="0" err="1"/>
              <a:t>evidentă</a:t>
            </a:r>
            <a:r>
              <a:rPr lang="en-GB" dirty="0"/>
              <a:t> de </a:t>
            </a:r>
            <a:r>
              <a:rPr lang="en-GB" dirty="0" err="1"/>
              <a:t>timpuriu</a:t>
            </a:r>
            <a:r>
              <a:rPr lang="en-GB" dirty="0"/>
              <a:t>, </a:t>
            </a:r>
            <a:r>
              <a:rPr lang="en-GB" dirty="0" err="1"/>
              <a:t>iar</a:t>
            </a:r>
            <a:r>
              <a:rPr lang="en-GB" dirty="0"/>
              <a:t> </a:t>
            </a:r>
            <a:r>
              <a:rPr lang="en-GB" dirty="0" err="1"/>
              <a:t>astãzi</a:t>
            </a:r>
            <a:r>
              <a:rPr lang="en-GB" dirty="0"/>
              <a:t>, </a:t>
            </a:r>
            <a:r>
              <a:rPr lang="en-GB" dirty="0" err="1"/>
              <a:t>eu</a:t>
            </a:r>
            <a:r>
              <a:rPr lang="en-GB" dirty="0"/>
              <a:t> </a:t>
            </a:r>
            <a:r>
              <a:rPr lang="en-GB" dirty="0" err="1"/>
              <a:t>îmi</a:t>
            </a:r>
            <a:r>
              <a:rPr lang="en-GB" dirty="0"/>
              <a:t> </a:t>
            </a:r>
            <a:r>
              <a:rPr lang="en-GB" dirty="0" err="1"/>
              <a:t>folosesc</a:t>
            </a:r>
            <a:r>
              <a:rPr lang="en-GB" dirty="0"/>
              <a:t> </a:t>
            </a:r>
            <a:r>
              <a:rPr lang="en-GB" dirty="0" err="1"/>
              <a:t>abilitătile</a:t>
            </a:r>
            <a:r>
              <a:rPr lang="en-GB" dirty="0"/>
              <a:t> </a:t>
            </a:r>
            <a:r>
              <a:rPr lang="en-GB" dirty="0" err="1"/>
              <a:t>pentru</a:t>
            </a:r>
            <a:r>
              <a:rPr lang="en-GB" dirty="0"/>
              <a:t> a </a:t>
            </a:r>
            <a:r>
              <a:rPr lang="en-GB" dirty="0" err="1"/>
              <a:t>ajuta</a:t>
            </a:r>
            <a:r>
              <a:rPr lang="en-GB" dirty="0"/>
              <a:t> </a:t>
            </a:r>
            <a:r>
              <a:rPr lang="en-GB" dirty="0" err="1"/>
              <a:t>persoanele</a:t>
            </a:r>
            <a:r>
              <a:rPr lang="en-GB" dirty="0"/>
              <a:t> </a:t>
            </a:r>
            <a:r>
              <a:rPr lang="en-GB" dirty="0" err="1"/>
              <a:t>apropiate</a:t>
            </a:r>
            <a:r>
              <a:rPr lang="en-GB" dirty="0"/>
              <a:t> cu </a:t>
            </a:r>
            <a:r>
              <a:rPr lang="en-GB" dirty="0" err="1"/>
              <a:t>diferite</a:t>
            </a:r>
            <a:r>
              <a:rPr lang="en-GB" dirty="0"/>
              <a:t> </a:t>
            </a:r>
            <a:r>
              <a:rPr lang="en-GB" dirty="0" err="1"/>
              <a:t>sarcini</a:t>
            </a:r>
            <a:r>
              <a:rPr lang="en-GB" dirty="0"/>
              <a:t> </a:t>
            </a:r>
            <a:r>
              <a:rPr lang="en-GB" dirty="0" err="1"/>
              <a:t>technice</a:t>
            </a:r>
            <a:r>
              <a:rPr lang="en-GB" dirty="0"/>
              <a:t>.</a:t>
            </a:r>
          </a:p>
          <a:p>
            <a:pPr marL="0" indent="0">
              <a:buNone/>
            </a:pPr>
            <a:r>
              <a:rPr lang="en-GB" dirty="0"/>
              <a:t>Am </a:t>
            </a:r>
            <a:r>
              <a:rPr lang="en-GB" dirty="0" err="1"/>
              <a:t>creat</a:t>
            </a:r>
            <a:r>
              <a:rPr lang="en-GB" dirty="0"/>
              <a:t> site-</a:t>
            </a:r>
            <a:r>
              <a:rPr lang="en-GB" dirty="0" err="1"/>
              <a:t>uri</a:t>
            </a:r>
            <a:r>
              <a:rPr lang="en-GB" dirty="0"/>
              <a:t> </a:t>
            </a:r>
            <a:r>
              <a:rPr lang="en-GB" dirty="0" err="1"/>
              <a:t>numeroase</a:t>
            </a:r>
            <a:r>
              <a:rPr lang="en-GB" dirty="0"/>
              <a:t> </a:t>
            </a:r>
            <a:r>
              <a:rPr lang="en-GB" dirty="0" err="1"/>
              <a:t>în</a:t>
            </a:r>
            <a:r>
              <a:rPr lang="en-GB" dirty="0"/>
              <a:t> </a:t>
            </a:r>
            <a:r>
              <a:rPr lang="en-GB" dirty="0" err="1"/>
              <a:t>Wordpress</a:t>
            </a:r>
            <a:r>
              <a:rPr lang="en-GB" dirty="0"/>
              <a:t> </a:t>
            </a:r>
            <a:r>
              <a:rPr lang="en-GB" dirty="0" err="1"/>
              <a:t>și</a:t>
            </a:r>
            <a:r>
              <a:rPr lang="en-GB" dirty="0"/>
              <a:t> </a:t>
            </a:r>
            <a:r>
              <a:rPr lang="en-GB" dirty="0" err="1"/>
              <a:t>alte</a:t>
            </a:r>
            <a:r>
              <a:rPr lang="en-GB" dirty="0"/>
              <a:t> site-</a:t>
            </a:r>
            <a:r>
              <a:rPr lang="en-GB" dirty="0" err="1"/>
              <a:t>uri</a:t>
            </a:r>
            <a:endParaRPr lang="en-RO" dirty="0"/>
          </a:p>
        </p:txBody>
      </p:sp>
      <p:pic>
        <p:nvPicPr>
          <p:cNvPr id="15362" name="Picture 2">
            <a:extLst>
              <a:ext uri="{FF2B5EF4-FFF2-40B4-BE49-F238E27FC236}">
                <a16:creationId xmlns:a16="http://schemas.microsoft.com/office/drawing/2014/main" id="{FCAD1AB7-AC1B-3259-0AAF-B0790C5BB0D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0769" r="22017" b="-2"/>
          <a:stretch/>
        </p:blipFill>
        <p:spPr bwMode="auto">
          <a:xfrm>
            <a:off x="7543800" y="1825625"/>
            <a:ext cx="3025848" cy="2974975"/>
          </a:xfrm>
          <a:prstGeom prst="rect">
            <a:avLst/>
          </a:prstGeom>
          <a:solidFill>
            <a:srgbClr val="FFFFFF"/>
          </a:solid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E4B523C5-9E39-6FF1-F1D2-06DD9A80BDC5}"/>
              </a:ext>
            </a:extLst>
          </p:cNvPr>
          <p:cNvSpPr txBox="1"/>
          <p:nvPr/>
        </p:nvSpPr>
        <p:spPr>
          <a:xfrm>
            <a:off x="7315200" y="5105400"/>
            <a:ext cx="5334000" cy="369332"/>
          </a:xfrm>
          <a:prstGeom prst="rect">
            <a:avLst/>
          </a:prstGeom>
          <a:noFill/>
        </p:spPr>
        <p:txBody>
          <a:bodyPr wrap="square" rtlCol="0">
            <a:spAutoFit/>
          </a:bodyPr>
          <a:lstStyle/>
          <a:p>
            <a:r>
              <a:rPr lang="en-RO" dirty="0"/>
              <a:t>Credit: Tripa Tudor (</a:t>
            </a:r>
            <a:r>
              <a:rPr lang="en-RO" dirty="0">
                <a:hlinkClick r:id="rId3"/>
              </a:rPr>
              <a:t>tudor.tripa.ro</a:t>
            </a:r>
            <a:r>
              <a:rPr lang="en-RO" dirty="0"/>
              <a:t>)</a:t>
            </a:r>
          </a:p>
        </p:txBody>
      </p:sp>
      <p:pic>
        <p:nvPicPr>
          <p:cNvPr id="6" name="Picture 5" descr="A qr code on a white background&#10;&#10;AI-generated content may be incorrect.">
            <a:extLst>
              <a:ext uri="{FF2B5EF4-FFF2-40B4-BE49-F238E27FC236}">
                <a16:creationId xmlns:a16="http://schemas.microsoft.com/office/drawing/2014/main" id="{48E948F6-EEE8-2638-6C51-EC5CCE4E4EC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593652" y="4076700"/>
            <a:ext cx="2057400" cy="2057400"/>
          </a:xfrm>
          <a:prstGeom prst="rect">
            <a:avLst/>
          </a:prstGeom>
        </p:spPr>
      </p:pic>
      <p:pic>
        <p:nvPicPr>
          <p:cNvPr id="8" name="Picture 7" descr="A qr code on a white background&#10;&#10;AI-generated content may be incorrect.">
            <a:extLst>
              <a:ext uri="{FF2B5EF4-FFF2-40B4-BE49-F238E27FC236}">
                <a16:creationId xmlns:a16="http://schemas.microsoft.com/office/drawing/2014/main" id="{8A5122B0-A871-E366-9EBF-93C87D51586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91000" y="4064000"/>
            <a:ext cx="2082800" cy="2082800"/>
          </a:xfrm>
          <a:prstGeom prst="rect">
            <a:avLst/>
          </a:prstGeom>
        </p:spPr>
      </p:pic>
      <p:sp>
        <p:nvSpPr>
          <p:cNvPr id="9" name="TextBox 8">
            <a:extLst>
              <a:ext uri="{FF2B5EF4-FFF2-40B4-BE49-F238E27FC236}">
                <a16:creationId xmlns:a16="http://schemas.microsoft.com/office/drawing/2014/main" id="{A4FCA7B2-B2AC-33B8-E925-6FB4889FEBB8}"/>
              </a:ext>
            </a:extLst>
          </p:cNvPr>
          <p:cNvSpPr txBox="1"/>
          <p:nvPr/>
        </p:nvSpPr>
        <p:spPr>
          <a:xfrm>
            <a:off x="838200" y="6216134"/>
            <a:ext cx="1920948" cy="369332"/>
          </a:xfrm>
          <a:prstGeom prst="rect">
            <a:avLst/>
          </a:prstGeom>
          <a:noFill/>
        </p:spPr>
        <p:txBody>
          <a:bodyPr wrap="square" rtlCol="0">
            <a:spAutoFit/>
          </a:bodyPr>
          <a:lstStyle/>
          <a:p>
            <a:r>
              <a:rPr lang="en-GB" dirty="0" err="1"/>
              <a:t>tudor.tripa.ro</a:t>
            </a:r>
            <a:endParaRPr lang="en-RO" dirty="0"/>
          </a:p>
        </p:txBody>
      </p:sp>
      <p:sp>
        <p:nvSpPr>
          <p:cNvPr id="10" name="TextBox 9">
            <a:extLst>
              <a:ext uri="{FF2B5EF4-FFF2-40B4-BE49-F238E27FC236}">
                <a16:creationId xmlns:a16="http://schemas.microsoft.com/office/drawing/2014/main" id="{C2A10627-0D91-104E-098F-D888C4EF9846}"/>
              </a:ext>
            </a:extLst>
          </p:cNvPr>
          <p:cNvSpPr txBox="1"/>
          <p:nvPr/>
        </p:nvSpPr>
        <p:spPr>
          <a:xfrm>
            <a:off x="4271926" y="6216134"/>
            <a:ext cx="1920948" cy="369332"/>
          </a:xfrm>
          <a:prstGeom prst="rect">
            <a:avLst/>
          </a:prstGeom>
          <a:noFill/>
        </p:spPr>
        <p:txBody>
          <a:bodyPr wrap="square" rtlCol="0">
            <a:spAutoFit/>
          </a:bodyPr>
          <a:lstStyle/>
          <a:p>
            <a:r>
              <a:rPr lang="en-GB" dirty="0"/>
              <a:t>p</a:t>
            </a:r>
            <a:r>
              <a:rPr lang="en-RO" dirty="0"/>
              <a:t>roiecte.tripa.ro</a:t>
            </a:r>
          </a:p>
        </p:txBody>
      </p:sp>
    </p:spTree>
    <p:extLst>
      <p:ext uri="{BB962C8B-B14F-4D97-AF65-F5344CB8AC3E}">
        <p14:creationId xmlns:p14="http://schemas.microsoft.com/office/powerpoint/2010/main" val="4180196539"/>
      </p:ext>
    </p:extLst>
  </p:cSld>
  <p:clrMapOvr>
    <a:masterClrMapping/>
  </p:clrMapOvr>
</p:sld>
</file>

<file path=ppt/theme/theme1.xml><?xml version="1.0" encoding="utf-8"?>
<a:theme xmlns:a="http://schemas.openxmlformats.org/drawingml/2006/main" name="Tech Computer 16x9">
  <a:themeElements>
    <a:clrScheme name="TechComputer">
      <a:dk1>
        <a:srgbClr val="000000"/>
      </a:dk1>
      <a:lt1>
        <a:sysClr val="window" lastClr="FFFFFF"/>
      </a:lt1>
      <a:dk2>
        <a:srgbClr val="4D4D4D"/>
      </a:dk2>
      <a:lt2>
        <a:srgbClr val="DDDDDD"/>
      </a:lt2>
      <a:accent1>
        <a:srgbClr val="92D050"/>
      </a:accent1>
      <a:accent2>
        <a:srgbClr val="F7C331"/>
      </a:accent2>
      <a:accent3>
        <a:srgbClr val="47B8C7"/>
      </a:accent3>
      <a:accent4>
        <a:srgbClr val="B074BA"/>
      </a:accent4>
      <a:accent5>
        <a:srgbClr val="F34D47"/>
      </a:accent5>
      <a:accent6>
        <a:srgbClr val="FA8F30"/>
      </a:accent6>
      <a:hlink>
        <a:srgbClr val="47B8C7"/>
      </a:hlink>
      <a:folHlink>
        <a:srgbClr val="969696"/>
      </a:folHlink>
    </a:clrScheme>
    <a:fontScheme name="Consolas-Candara">
      <a:majorFont>
        <a:latin typeface="Consolas"/>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F02901026.potx" id="{FD85E87A-7813-4F67-9E59-69B5487A1910}" vid="{BDF94C36-3ACF-4CF1-939F-F4211E6D666F}"/>
    </a:ext>
  </a:extLst>
</a:theme>
</file>

<file path=ppt/theme/theme2.xml><?xml version="1.0" encoding="utf-8"?>
<a:theme xmlns:a="http://schemas.openxmlformats.org/drawingml/2006/main" name="Office Theme">
  <a:themeElements>
    <a:clrScheme name="TechComputer">
      <a:dk1>
        <a:srgbClr val="000000"/>
      </a:dk1>
      <a:lt1>
        <a:sysClr val="window" lastClr="FFFFFF"/>
      </a:lt1>
      <a:dk2>
        <a:srgbClr val="4D4D4D"/>
      </a:dk2>
      <a:lt2>
        <a:srgbClr val="DDDDDD"/>
      </a:lt2>
      <a:accent1>
        <a:srgbClr val="92D050"/>
      </a:accent1>
      <a:accent2>
        <a:srgbClr val="F7C331"/>
      </a:accent2>
      <a:accent3>
        <a:srgbClr val="47B8C7"/>
      </a:accent3>
      <a:accent4>
        <a:srgbClr val="B074BA"/>
      </a:accent4>
      <a:accent5>
        <a:srgbClr val="F34D47"/>
      </a:accent5>
      <a:accent6>
        <a:srgbClr val="FA8F30"/>
      </a:accent6>
      <a:hlink>
        <a:srgbClr val="47B8C7"/>
      </a:hlink>
      <a:folHlink>
        <a:srgbClr val="969696"/>
      </a:folHlink>
    </a:clrScheme>
    <a:fontScheme name="Consolas-Candara">
      <a:majorFont>
        <a:latin typeface="Consolas"/>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TechComputer">
      <a:dk1>
        <a:srgbClr val="000000"/>
      </a:dk1>
      <a:lt1>
        <a:sysClr val="window" lastClr="FFFFFF"/>
      </a:lt1>
      <a:dk2>
        <a:srgbClr val="4D4D4D"/>
      </a:dk2>
      <a:lt2>
        <a:srgbClr val="DDDDDD"/>
      </a:lt2>
      <a:accent1>
        <a:srgbClr val="92D050"/>
      </a:accent1>
      <a:accent2>
        <a:srgbClr val="F7C331"/>
      </a:accent2>
      <a:accent3>
        <a:srgbClr val="47B8C7"/>
      </a:accent3>
      <a:accent4>
        <a:srgbClr val="B074BA"/>
      </a:accent4>
      <a:accent5>
        <a:srgbClr val="F34D47"/>
      </a:accent5>
      <a:accent6>
        <a:srgbClr val="FA8F30"/>
      </a:accent6>
      <a:hlink>
        <a:srgbClr val="47B8C7"/>
      </a:hlink>
      <a:folHlink>
        <a:srgbClr val="969696"/>
      </a:folHlink>
    </a:clrScheme>
    <a:fontScheme name="Consolas-Candara">
      <a:majorFont>
        <a:latin typeface="Consolas"/>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Business technology circuit board design presentation (widescreen)</Template>
  <TotalTime>4959</TotalTime>
  <Words>1400</Words>
  <Application>Microsoft Macintosh PowerPoint</Application>
  <PresentationFormat>Widescreen</PresentationFormat>
  <Paragraphs>93</Paragraphs>
  <Slides>14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Arial</vt:lpstr>
      <vt:lpstr>Candara</vt:lpstr>
      <vt:lpstr>Consolas</vt:lpstr>
      <vt:lpstr>Tech Computer 16x9</vt:lpstr>
      <vt:lpstr>Macheta computerului din Lego </vt:lpstr>
      <vt:lpstr>Placa de bază</vt:lpstr>
      <vt:lpstr>Procesor </vt:lpstr>
      <vt:lpstr>Ram</vt:lpstr>
      <vt:lpstr>Stocare</vt:lpstr>
      <vt:lpstr>SSD</vt:lpstr>
      <vt:lpstr>HDD</vt:lpstr>
      <vt:lpstr>Compararea HDD/SDD</vt:lpstr>
      <vt:lpstr>Unitate de curent</vt:lpstr>
      <vt:lpstr>Sțiați Ca?</vt:lpstr>
      <vt:lpstr>PowerPoint Presentation</vt:lpstr>
      <vt:lpstr>PowerPoint Presentation</vt:lpstr>
      <vt:lpstr>PowerPoint Presentation</vt:lpstr>
      <vt:lpstr>Informații despre participant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PărțIle PrinciPale a uNui CoMpuTer</dc:title>
  <dc:creator>Mihaela Tripa</dc:creator>
  <cp:lastModifiedBy>Sala Conferinte  UVVG</cp:lastModifiedBy>
  <cp:revision>17</cp:revision>
  <dcterms:created xsi:type="dcterms:W3CDTF">2023-04-23T11:17:07Z</dcterms:created>
  <dcterms:modified xsi:type="dcterms:W3CDTF">2025-01-26T18:14:54Z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0x0101006EDDDB5EE6D98C44930B742096920B300400F5B6D36B3EF94B4E9A635CDF2A18F5B8</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