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9"/>
  </p:notesMasterIdLst>
  <p:sldIdLst>
    <p:sldId id="256" r:id="rId2"/>
    <p:sldId id="259" r:id="rId3"/>
    <p:sldId id="257" r:id="rId4"/>
    <p:sldId id="258"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89"/>
    <p:restoredTop sz="96260"/>
  </p:normalViewPr>
  <p:slideViewPr>
    <p:cSldViewPr snapToGrid="0">
      <p:cViewPr varScale="1">
        <p:scale>
          <a:sx n="102" d="100"/>
          <a:sy n="102" d="100"/>
        </p:scale>
        <p:origin x="192"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5C9426-C904-AE4A-AB5D-F80A0DBE403F}" type="datetimeFigureOut">
              <a:rPr lang="en-RO" smtClean="0"/>
              <a:t>20.10.2025</a:t>
            </a:fld>
            <a:endParaRPr lang="en-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8D95DD-EC17-D943-9244-3492B47EFEF3}" type="slidenum">
              <a:rPr lang="en-RO" smtClean="0"/>
              <a:t>‹#›</a:t>
            </a:fld>
            <a:endParaRPr lang="en-RO"/>
          </a:p>
        </p:txBody>
      </p:sp>
    </p:spTree>
    <p:extLst>
      <p:ext uri="{BB962C8B-B14F-4D97-AF65-F5344CB8AC3E}">
        <p14:creationId xmlns:p14="http://schemas.microsoft.com/office/powerpoint/2010/main" val="1165707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O" dirty="0"/>
          </a:p>
        </p:txBody>
      </p:sp>
      <p:sp>
        <p:nvSpPr>
          <p:cNvPr id="4" name="Slide Number Placeholder 3"/>
          <p:cNvSpPr>
            <a:spLocks noGrp="1"/>
          </p:cNvSpPr>
          <p:nvPr>
            <p:ph type="sldNum" sz="quarter" idx="5"/>
          </p:nvPr>
        </p:nvSpPr>
        <p:spPr/>
        <p:txBody>
          <a:bodyPr/>
          <a:lstStyle/>
          <a:p>
            <a:fld id="{A18D95DD-EC17-D943-9244-3492B47EFEF3}" type="slidenum">
              <a:rPr lang="en-RO" smtClean="0"/>
              <a:t>2</a:t>
            </a:fld>
            <a:endParaRPr lang="en-RO"/>
          </a:p>
        </p:txBody>
      </p:sp>
    </p:spTree>
    <p:extLst>
      <p:ext uri="{BB962C8B-B14F-4D97-AF65-F5344CB8AC3E}">
        <p14:creationId xmlns:p14="http://schemas.microsoft.com/office/powerpoint/2010/main" val="1784294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Victorian London looked elegant on the surface, but its shadows hid something terrifying.”</a:t>
            </a:r>
            <a:endParaRPr lang="en-RO" dirty="0"/>
          </a:p>
        </p:txBody>
      </p:sp>
      <p:sp>
        <p:nvSpPr>
          <p:cNvPr id="4" name="Slide Number Placeholder 3"/>
          <p:cNvSpPr>
            <a:spLocks noGrp="1"/>
          </p:cNvSpPr>
          <p:nvPr>
            <p:ph type="sldNum" sz="quarter" idx="5"/>
          </p:nvPr>
        </p:nvSpPr>
        <p:spPr/>
        <p:txBody>
          <a:bodyPr/>
          <a:lstStyle/>
          <a:p>
            <a:fld id="{A18D95DD-EC17-D943-9244-3492B47EFEF3}" type="slidenum">
              <a:rPr lang="en-RO" smtClean="0"/>
              <a:t>4</a:t>
            </a:fld>
            <a:endParaRPr lang="en-RO"/>
          </a:p>
        </p:txBody>
      </p:sp>
    </p:spTree>
    <p:extLst>
      <p:ext uri="{BB962C8B-B14F-4D97-AF65-F5344CB8AC3E}">
        <p14:creationId xmlns:p14="http://schemas.microsoft.com/office/powerpoint/2010/main" val="3325136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RO" dirty="0"/>
              <a:t>Aside the theves of phones something MAJOR:</a:t>
            </a:r>
          </a:p>
        </p:txBody>
      </p:sp>
      <p:sp>
        <p:nvSpPr>
          <p:cNvPr id="4" name="Slide Number Placeholder 3"/>
          <p:cNvSpPr>
            <a:spLocks noGrp="1"/>
          </p:cNvSpPr>
          <p:nvPr>
            <p:ph type="sldNum" sz="quarter" idx="5"/>
          </p:nvPr>
        </p:nvSpPr>
        <p:spPr/>
        <p:txBody>
          <a:bodyPr/>
          <a:lstStyle/>
          <a:p>
            <a:fld id="{A18D95DD-EC17-D943-9244-3492B47EFEF3}" type="slidenum">
              <a:rPr lang="en-RO" smtClean="0"/>
              <a:t>5</a:t>
            </a:fld>
            <a:endParaRPr lang="en-RO"/>
          </a:p>
        </p:txBody>
      </p:sp>
    </p:spTree>
    <p:extLst>
      <p:ext uri="{BB962C8B-B14F-4D97-AF65-F5344CB8AC3E}">
        <p14:creationId xmlns:p14="http://schemas.microsoft.com/office/powerpoint/2010/main" val="779912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London’s crimes tell us about fear, greed, and the search for justice.</a:t>
            </a:r>
            <a:br>
              <a:rPr lang="en-GB" dirty="0"/>
            </a:br>
            <a:r>
              <a:rPr lang="en-GB" sz="1200" b="0" i="0" u="none" strike="noStrike" kern="1200" dirty="0">
                <a:solidFill>
                  <a:schemeClr val="tx1"/>
                </a:solidFill>
                <a:effectLst/>
                <a:latin typeface="+mn-lt"/>
                <a:ea typeface="+mn-ea"/>
                <a:cs typeface="+mn-cs"/>
              </a:rPr>
              <a:t>They remind us how stories of murder and mystery can live on for centuries.</a:t>
            </a:r>
            <a:br>
              <a:rPr lang="en-GB" dirty="0"/>
            </a:br>
            <a:r>
              <a:rPr lang="en-GB" sz="1200" b="0" i="0" u="none" strike="noStrike" kern="1200" dirty="0">
                <a:solidFill>
                  <a:schemeClr val="tx1"/>
                </a:solidFill>
                <a:effectLst/>
                <a:latin typeface="+mn-lt"/>
                <a:ea typeface="+mn-ea"/>
                <a:cs typeface="+mn-cs"/>
              </a:rPr>
              <a:t>Today, London is safer — but its dark legends still attract millions of visitors every year.</a:t>
            </a:r>
            <a:endParaRPr lang="en-RO" dirty="0"/>
          </a:p>
        </p:txBody>
      </p:sp>
      <p:sp>
        <p:nvSpPr>
          <p:cNvPr id="4" name="Slide Number Placeholder 3"/>
          <p:cNvSpPr>
            <a:spLocks noGrp="1"/>
          </p:cNvSpPr>
          <p:nvPr>
            <p:ph type="sldNum" sz="quarter" idx="5"/>
          </p:nvPr>
        </p:nvSpPr>
        <p:spPr/>
        <p:txBody>
          <a:bodyPr/>
          <a:lstStyle/>
          <a:p>
            <a:fld id="{A18D95DD-EC17-D943-9244-3492B47EFEF3}" type="slidenum">
              <a:rPr lang="en-RO" smtClean="0"/>
              <a:t>7</a:t>
            </a:fld>
            <a:endParaRPr lang="en-RO"/>
          </a:p>
        </p:txBody>
      </p:sp>
    </p:spTree>
    <p:extLst>
      <p:ext uri="{BB962C8B-B14F-4D97-AF65-F5344CB8AC3E}">
        <p14:creationId xmlns:p14="http://schemas.microsoft.com/office/powerpoint/2010/main" val="2145204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4D14675-5D75-0B44-962F-839DEB2E3880}" type="datetimeFigureOut">
              <a:rPr lang="en-RO" smtClean="0"/>
              <a:t>20.10.2025</a:t>
            </a:fld>
            <a:endParaRPr lang="en-RO"/>
          </a:p>
        </p:txBody>
      </p:sp>
      <p:sp>
        <p:nvSpPr>
          <p:cNvPr id="5" name="Footer Placeholder 4"/>
          <p:cNvSpPr>
            <a:spLocks noGrp="1"/>
          </p:cNvSpPr>
          <p:nvPr>
            <p:ph type="ftr" sz="quarter" idx="11"/>
          </p:nvPr>
        </p:nvSpPr>
        <p:spPr/>
        <p:txBody>
          <a:bodyPr/>
          <a:lstStyle/>
          <a:p>
            <a:endParaRPr lang="en-RO"/>
          </a:p>
        </p:txBody>
      </p:sp>
      <p:sp>
        <p:nvSpPr>
          <p:cNvPr id="6" name="Slide Number Placeholder 5"/>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1424085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4D14675-5D75-0B44-962F-839DEB2E3880}" type="datetimeFigureOut">
              <a:rPr lang="en-RO" smtClean="0"/>
              <a:t>20.10.2025</a:t>
            </a:fld>
            <a:endParaRPr lang="en-RO"/>
          </a:p>
        </p:txBody>
      </p:sp>
      <p:sp>
        <p:nvSpPr>
          <p:cNvPr id="5" name="Footer Placeholder 4"/>
          <p:cNvSpPr>
            <a:spLocks noGrp="1"/>
          </p:cNvSpPr>
          <p:nvPr>
            <p:ph type="ftr" sz="quarter" idx="11"/>
          </p:nvPr>
        </p:nvSpPr>
        <p:spPr/>
        <p:txBody>
          <a:bodyPr/>
          <a:lstStyle/>
          <a:p>
            <a:endParaRPr lang="en-RO"/>
          </a:p>
        </p:txBody>
      </p:sp>
      <p:sp>
        <p:nvSpPr>
          <p:cNvPr id="6" name="Slide Number Placeholder 5"/>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156641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4D14675-5D75-0B44-962F-839DEB2E3880}" type="datetimeFigureOut">
              <a:rPr lang="en-RO" smtClean="0"/>
              <a:t>20.10.2025</a:t>
            </a:fld>
            <a:endParaRPr lang="en-RO"/>
          </a:p>
        </p:txBody>
      </p:sp>
      <p:sp>
        <p:nvSpPr>
          <p:cNvPr id="5" name="Footer Placeholder 4"/>
          <p:cNvSpPr>
            <a:spLocks noGrp="1"/>
          </p:cNvSpPr>
          <p:nvPr>
            <p:ph type="ftr" sz="quarter" idx="11"/>
          </p:nvPr>
        </p:nvSpPr>
        <p:spPr/>
        <p:txBody>
          <a:bodyPr/>
          <a:lstStyle/>
          <a:p>
            <a:endParaRPr lang="en-RO"/>
          </a:p>
        </p:txBody>
      </p:sp>
      <p:sp>
        <p:nvSpPr>
          <p:cNvPr id="6" name="Slide Number Placeholder 5"/>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2109783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4D14675-5D75-0B44-962F-839DEB2E3880}" type="datetimeFigureOut">
              <a:rPr lang="en-RO" smtClean="0"/>
              <a:t>20.10.2025</a:t>
            </a:fld>
            <a:endParaRPr lang="en-RO"/>
          </a:p>
        </p:txBody>
      </p:sp>
      <p:sp>
        <p:nvSpPr>
          <p:cNvPr id="6" name="Footer Placeholder 5"/>
          <p:cNvSpPr>
            <a:spLocks noGrp="1"/>
          </p:cNvSpPr>
          <p:nvPr>
            <p:ph type="ftr" sz="quarter" idx="11"/>
          </p:nvPr>
        </p:nvSpPr>
        <p:spPr/>
        <p:txBody>
          <a:bodyPr/>
          <a:lstStyle/>
          <a:p>
            <a:endParaRPr lang="en-RO"/>
          </a:p>
        </p:txBody>
      </p:sp>
      <p:sp>
        <p:nvSpPr>
          <p:cNvPr id="7" name="Slide Number Placeholder 6"/>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323537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4D14675-5D75-0B44-962F-839DEB2E3880}" type="datetimeFigureOut">
              <a:rPr lang="en-RO" smtClean="0"/>
              <a:t>20.10.2025</a:t>
            </a:fld>
            <a:endParaRPr lang="en-RO"/>
          </a:p>
        </p:txBody>
      </p:sp>
      <p:sp>
        <p:nvSpPr>
          <p:cNvPr id="8" name="Footer Placeholder 7"/>
          <p:cNvSpPr>
            <a:spLocks noGrp="1"/>
          </p:cNvSpPr>
          <p:nvPr>
            <p:ph type="ftr" sz="quarter" idx="11"/>
          </p:nvPr>
        </p:nvSpPr>
        <p:spPr/>
        <p:txBody>
          <a:bodyPr/>
          <a:lstStyle/>
          <a:p>
            <a:endParaRPr lang="en-RO"/>
          </a:p>
        </p:txBody>
      </p:sp>
      <p:sp>
        <p:nvSpPr>
          <p:cNvPr id="9" name="Slide Number Placeholder 8"/>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4276423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4D14675-5D75-0B44-962F-839DEB2E3880}" type="datetimeFigureOut">
              <a:rPr lang="en-RO" smtClean="0"/>
              <a:t>20.10.2025</a:t>
            </a:fld>
            <a:endParaRPr lang="en-RO"/>
          </a:p>
        </p:txBody>
      </p:sp>
      <p:sp>
        <p:nvSpPr>
          <p:cNvPr id="4" name="Footer Placeholder 3"/>
          <p:cNvSpPr>
            <a:spLocks noGrp="1"/>
          </p:cNvSpPr>
          <p:nvPr>
            <p:ph type="ftr" sz="quarter" idx="11"/>
          </p:nvPr>
        </p:nvSpPr>
        <p:spPr/>
        <p:txBody>
          <a:bodyPr/>
          <a:lstStyle/>
          <a:p>
            <a:endParaRPr lang="en-RO"/>
          </a:p>
        </p:txBody>
      </p:sp>
      <p:sp>
        <p:nvSpPr>
          <p:cNvPr id="5" name="Slide Number Placeholder 4"/>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174115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D14675-5D75-0B44-962F-839DEB2E3880}" type="datetimeFigureOut">
              <a:rPr lang="en-RO" smtClean="0"/>
              <a:t>20.10.2025</a:t>
            </a:fld>
            <a:endParaRPr lang="en-RO"/>
          </a:p>
        </p:txBody>
      </p:sp>
      <p:sp>
        <p:nvSpPr>
          <p:cNvPr id="3" name="Footer Placeholder 2"/>
          <p:cNvSpPr>
            <a:spLocks noGrp="1"/>
          </p:cNvSpPr>
          <p:nvPr>
            <p:ph type="ftr" sz="quarter" idx="11"/>
          </p:nvPr>
        </p:nvSpPr>
        <p:spPr/>
        <p:txBody>
          <a:bodyPr/>
          <a:lstStyle/>
          <a:p>
            <a:endParaRPr lang="en-RO"/>
          </a:p>
        </p:txBody>
      </p:sp>
      <p:sp>
        <p:nvSpPr>
          <p:cNvPr id="4" name="Slide Number Placeholder 3"/>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3595322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4D14675-5D75-0B44-962F-839DEB2E3880}" type="datetimeFigureOut">
              <a:rPr lang="en-RO" smtClean="0"/>
              <a:t>20.10.2025</a:t>
            </a:fld>
            <a:endParaRPr lang="en-RO"/>
          </a:p>
        </p:txBody>
      </p:sp>
      <p:sp>
        <p:nvSpPr>
          <p:cNvPr id="6" name="Footer Placeholder 5"/>
          <p:cNvSpPr>
            <a:spLocks noGrp="1"/>
          </p:cNvSpPr>
          <p:nvPr>
            <p:ph type="ftr" sz="quarter" idx="11"/>
          </p:nvPr>
        </p:nvSpPr>
        <p:spPr/>
        <p:txBody>
          <a:bodyPr/>
          <a:lstStyle/>
          <a:p>
            <a:endParaRPr lang="en-RO"/>
          </a:p>
        </p:txBody>
      </p:sp>
      <p:sp>
        <p:nvSpPr>
          <p:cNvPr id="7" name="Slide Number Placeholder 6"/>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1760626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4D14675-5D75-0B44-962F-839DEB2E3880}" type="datetimeFigureOut">
              <a:rPr lang="en-RO" smtClean="0"/>
              <a:t>20.10.2025</a:t>
            </a:fld>
            <a:endParaRPr lang="en-RO"/>
          </a:p>
        </p:txBody>
      </p:sp>
      <p:sp>
        <p:nvSpPr>
          <p:cNvPr id="6" name="Footer Placeholder 5"/>
          <p:cNvSpPr>
            <a:spLocks noGrp="1"/>
          </p:cNvSpPr>
          <p:nvPr>
            <p:ph type="ftr" sz="quarter" idx="11"/>
          </p:nvPr>
        </p:nvSpPr>
        <p:spPr/>
        <p:txBody>
          <a:bodyPr/>
          <a:lstStyle/>
          <a:p>
            <a:endParaRPr lang="en-RO"/>
          </a:p>
        </p:txBody>
      </p:sp>
      <p:sp>
        <p:nvSpPr>
          <p:cNvPr id="7" name="Slide Number Placeholder 6"/>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72859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4D14675-5D75-0B44-962F-839DEB2E3880}" type="datetimeFigureOut">
              <a:rPr lang="en-RO" smtClean="0"/>
              <a:t>20.10.2025</a:t>
            </a:fld>
            <a:endParaRPr lang="en-RO"/>
          </a:p>
        </p:txBody>
      </p:sp>
      <p:sp>
        <p:nvSpPr>
          <p:cNvPr id="5" name="Footer Placeholder 4"/>
          <p:cNvSpPr>
            <a:spLocks noGrp="1"/>
          </p:cNvSpPr>
          <p:nvPr>
            <p:ph type="ftr" sz="quarter" idx="11"/>
          </p:nvPr>
        </p:nvSpPr>
        <p:spPr/>
        <p:txBody>
          <a:bodyPr/>
          <a:lstStyle/>
          <a:p>
            <a:endParaRPr lang="en-RO"/>
          </a:p>
        </p:txBody>
      </p:sp>
      <p:sp>
        <p:nvSpPr>
          <p:cNvPr id="6" name="Slide Number Placeholder 5"/>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1582060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4D14675-5D75-0B44-962F-839DEB2E3880}" type="datetimeFigureOut">
              <a:rPr lang="en-RO" smtClean="0"/>
              <a:t>20.10.2025</a:t>
            </a:fld>
            <a:endParaRPr lang="en-RO"/>
          </a:p>
        </p:txBody>
      </p:sp>
      <p:sp>
        <p:nvSpPr>
          <p:cNvPr id="5" name="Footer Placeholder 4"/>
          <p:cNvSpPr>
            <a:spLocks noGrp="1"/>
          </p:cNvSpPr>
          <p:nvPr>
            <p:ph type="ftr" sz="quarter" idx="11"/>
          </p:nvPr>
        </p:nvSpPr>
        <p:spPr/>
        <p:txBody>
          <a:bodyPr/>
          <a:lstStyle/>
          <a:p>
            <a:endParaRPr lang="en-RO"/>
          </a:p>
        </p:txBody>
      </p:sp>
      <p:sp>
        <p:nvSpPr>
          <p:cNvPr id="6" name="Slide Number Placeholder 5"/>
          <p:cNvSpPr>
            <a:spLocks noGrp="1"/>
          </p:cNvSpPr>
          <p:nvPr>
            <p:ph type="sldNum" sz="quarter" idx="12"/>
          </p:nvPr>
        </p:nvSpPr>
        <p:spPr/>
        <p:txBody>
          <a:bodyPr/>
          <a:lstStyle/>
          <a:p>
            <a:fld id="{3E7B01C5-0210-5541-B4F0-AD534DDDCF53}" type="slidenum">
              <a:rPr lang="en-RO" smtClean="0"/>
              <a:t>‹#›</a:t>
            </a:fld>
            <a:endParaRPr lang="en-RO"/>
          </a:p>
        </p:txBody>
      </p:sp>
    </p:spTree>
    <p:extLst>
      <p:ext uri="{BB962C8B-B14F-4D97-AF65-F5344CB8AC3E}">
        <p14:creationId xmlns:p14="http://schemas.microsoft.com/office/powerpoint/2010/main" val="1871256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94D14675-5D75-0B44-962F-839DEB2E3880}" type="datetimeFigureOut">
              <a:rPr lang="en-RO" smtClean="0"/>
              <a:t>20.10.2025</a:t>
            </a:fld>
            <a:endParaRPr lang="en-R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RO"/>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3E7B01C5-0210-5541-B4F0-AD534DDDCF53}" type="slidenum">
              <a:rPr lang="en-RO" smtClean="0"/>
              <a:t>‹#›</a:t>
            </a:fld>
            <a:endParaRPr lang="en-RO"/>
          </a:p>
        </p:txBody>
      </p:sp>
    </p:spTree>
    <p:extLst>
      <p:ext uri="{BB962C8B-B14F-4D97-AF65-F5344CB8AC3E}">
        <p14:creationId xmlns:p14="http://schemas.microsoft.com/office/powerpoint/2010/main" val="36446384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7.xml"/><Relationship Id="rId5" Type="http://schemas.openxmlformats.org/officeDocument/2006/relationships/slide" Target="slide6.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4.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37415D-62F0-FB91-2A19-D101753BBFB2}"/>
              </a:ext>
            </a:extLst>
          </p:cNvPr>
          <p:cNvSpPr>
            <a:spLocks noGrp="1"/>
          </p:cNvSpPr>
          <p:nvPr>
            <p:ph type="ctrTitle"/>
          </p:nvPr>
        </p:nvSpPr>
        <p:spPr>
          <a:xfrm>
            <a:off x="6194716" y="739978"/>
            <a:ext cx="5334930" cy="3004145"/>
          </a:xfrm>
        </p:spPr>
        <p:txBody>
          <a:bodyPr>
            <a:normAutofit/>
          </a:bodyPr>
          <a:lstStyle/>
          <a:p>
            <a:r>
              <a:rPr lang="en-RO" b="1">
                <a:latin typeface="Jokerman" pitchFamily="82" charset="77"/>
              </a:rPr>
              <a:t>London and its crimes</a:t>
            </a:r>
          </a:p>
        </p:txBody>
      </p:sp>
      <p:sp>
        <p:nvSpPr>
          <p:cNvPr id="3" name="Subtitle 2">
            <a:extLst>
              <a:ext uri="{FF2B5EF4-FFF2-40B4-BE49-F238E27FC236}">
                <a16:creationId xmlns:a16="http://schemas.microsoft.com/office/drawing/2014/main" id="{5DF084D6-877F-7C6F-1268-32445090DC99}"/>
              </a:ext>
            </a:extLst>
          </p:cNvPr>
          <p:cNvSpPr>
            <a:spLocks noGrp="1"/>
          </p:cNvSpPr>
          <p:nvPr>
            <p:ph type="subTitle" idx="1"/>
          </p:nvPr>
        </p:nvSpPr>
        <p:spPr>
          <a:xfrm>
            <a:off x="6194715" y="3836197"/>
            <a:ext cx="5334931" cy="2189214"/>
          </a:xfrm>
        </p:spPr>
        <p:txBody>
          <a:bodyPr>
            <a:normAutofit/>
          </a:bodyPr>
          <a:lstStyle/>
          <a:p>
            <a:r>
              <a:rPr lang="en-RO">
                <a:latin typeface="Alasassy Caps" panose="020F0502020204030204" pitchFamily="34" charset="0"/>
                <a:cs typeface="Alasassy Caps" panose="020F0502020204030204" pitchFamily="34" charset="0"/>
              </a:rPr>
              <a:t>Tudor Tripa</a:t>
            </a:r>
          </a:p>
          <a:p>
            <a:r>
              <a:rPr lang="en-RO">
                <a:latin typeface="Alasassy Caps" panose="020F0502020204030204" pitchFamily="34" charset="0"/>
                <a:cs typeface="Alasassy Caps" panose="020F0502020204030204" pitchFamily="34" charset="0"/>
              </a:rPr>
              <a:t>Class 7E</a:t>
            </a:r>
          </a:p>
        </p:txBody>
      </p:sp>
      <p:sp>
        <p:nvSpPr>
          <p:cNvPr id="19" name="Freeform: Shape 18">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7" name="Picture 6" descr="A person standing next to a clock tower&#10;&#10;AI-generated content may be incorrect.">
            <a:extLst>
              <a:ext uri="{FF2B5EF4-FFF2-40B4-BE49-F238E27FC236}">
                <a16:creationId xmlns:a16="http://schemas.microsoft.com/office/drawing/2014/main" id="{6DDB5D05-2099-D3E7-970B-32D934DA68E9}"/>
              </a:ext>
            </a:extLst>
          </p:cNvPr>
          <p:cNvPicPr>
            <a:picLocks noChangeAspect="1"/>
          </p:cNvPicPr>
          <p:nvPr/>
        </p:nvPicPr>
        <p:blipFill>
          <a:blip r:embed="rId2"/>
          <a:srcRect l="12910" t="517" r="20338" b="-519"/>
          <a:stretch>
            <a:fillRect/>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9" name="Freeform: Shape 28">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33577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a:hlinkClick r:id="" action="ppaction://hlinkshowjump?jump=nextslide"/>
            <a:extLst>
              <a:ext uri="{FF2B5EF4-FFF2-40B4-BE49-F238E27FC236}">
                <a16:creationId xmlns:a16="http://schemas.microsoft.com/office/drawing/2014/main" id="{E7E26F0F-7F9A-0B4E-AB87-AA0AB1241290}"/>
              </a:ext>
            </a:extLst>
          </p:cNvPr>
          <p:cNvSpPr/>
          <p:nvPr/>
        </p:nvSpPr>
        <p:spPr>
          <a:xfrm>
            <a:off x="1025839" y="558343"/>
            <a:ext cx="3212757" cy="2650524"/>
          </a:xfrm>
          <a:prstGeom prst="bevel">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2800" b="1" dirty="0">
                <a:latin typeface="Jokerman" pitchFamily="82" charset="77"/>
              </a:rPr>
              <a:t>Introduction</a:t>
            </a:r>
          </a:p>
        </p:txBody>
      </p:sp>
      <p:sp>
        <p:nvSpPr>
          <p:cNvPr id="5" name="Bevel 4">
            <a:hlinkClick r:id="rId3" action="ppaction://hlinksldjump"/>
            <a:extLst>
              <a:ext uri="{FF2B5EF4-FFF2-40B4-BE49-F238E27FC236}">
                <a16:creationId xmlns:a16="http://schemas.microsoft.com/office/drawing/2014/main" id="{AE9D952A-1D2E-F327-3E0A-18DE2C7D6977}"/>
              </a:ext>
            </a:extLst>
          </p:cNvPr>
          <p:cNvSpPr/>
          <p:nvPr/>
        </p:nvSpPr>
        <p:spPr>
          <a:xfrm>
            <a:off x="4477492" y="573789"/>
            <a:ext cx="3212757" cy="2650524"/>
          </a:xfrm>
          <a:prstGeom prst="bevel">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3200" b="1" dirty="0">
                <a:latin typeface="Jokerman" pitchFamily="82" charset="77"/>
              </a:rPr>
              <a:t>Historics Crimes</a:t>
            </a:r>
          </a:p>
        </p:txBody>
      </p:sp>
      <p:sp>
        <p:nvSpPr>
          <p:cNvPr id="6" name="Bevel 5">
            <a:hlinkClick r:id="rId4" action="ppaction://hlinksldjump"/>
            <a:extLst>
              <a:ext uri="{FF2B5EF4-FFF2-40B4-BE49-F238E27FC236}">
                <a16:creationId xmlns:a16="http://schemas.microsoft.com/office/drawing/2014/main" id="{115A1FD1-AFBE-49B8-382A-946A5CF6112D}"/>
              </a:ext>
            </a:extLst>
          </p:cNvPr>
          <p:cNvSpPr/>
          <p:nvPr/>
        </p:nvSpPr>
        <p:spPr>
          <a:xfrm>
            <a:off x="7929145" y="558343"/>
            <a:ext cx="3212757" cy="2650524"/>
          </a:xfrm>
          <a:prstGeom prst="bevel">
            <a:avLst/>
          </a:prstGeom>
          <a:solidFill>
            <a:schemeClr val="accent3"/>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3200" b="1" dirty="0">
                <a:latin typeface="Jokerman" pitchFamily="82" charset="77"/>
              </a:rPr>
              <a:t>Modern Crimes</a:t>
            </a:r>
          </a:p>
        </p:txBody>
      </p:sp>
      <p:sp>
        <p:nvSpPr>
          <p:cNvPr id="7" name="Bevel 6">
            <a:hlinkClick r:id="rId5" action="ppaction://hlinksldjump"/>
            <a:extLst>
              <a:ext uri="{FF2B5EF4-FFF2-40B4-BE49-F238E27FC236}">
                <a16:creationId xmlns:a16="http://schemas.microsoft.com/office/drawing/2014/main" id="{EE13C0CF-ECE6-82C0-A68B-9750C1ADFC92}"/>
              </a:ext>
            </a:extLst>
          </p:cNvPr>
          <p:cNvSpPr/>
          <p:nvPr/>
        </p:nvSpPr>
        <p:spPr>
          <a:xfrm>
            <a:off x="2632216" y="3536550"/>
            <a:ext cx="3212757" cy="2650524"/>
          </a:xfrm>
          <a:prstGeom prst="bevel">
            <a:avLst/>
          </a:prstGeom>
          <a:solidFill>
            <a:schemeClr val="accent3">
              <a:lumMod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3200" b="1" dirty="0">
                <a:latin typeface="Jokerman" pitchFamily="82" charset="77"/>
              </a:rPr>
              <a:t>Crime Scenes </a:t>
            </a:r>
          </a:p>
        </p:txBody>
      </p:sp>
      <p:sp>
        <p:nvSpPr>
          <p:cNvPr id="8" name="Bevel 7">
            <a:hlinkClick r:id="rId6" action="ppaction://hlinksldjump"/>
            <a:extLst>
              <a:ext uri="{FF2B5EF4-FFF2-40B4-BE49-F238E27FC236}">
                <a16:creationId xmlns:a16="http://schemas.microsoft.com/office/drawing/2014/main" id="{40602AAC-EF85-BA36-D223-15D34D180669}"/>
              </a:ext>
            </a:extLst>
          </p:cNvPr>
          <p:cNvSpPr/>
          <p:nvPr/>
        </p:nvSpPr>
        <p:spPr>
          <a:xfrm>
            <a:off x="6083870" y="3536550"/>
            <a:ext cx="3212757" cy="2650524"/>
          </a:xfrm>
          <a:prstGeom prst="bevel">
            <a:avLst/>
          </a:prstGeom>
          <a:solidFill>
            <a:schemeClr val="accent1">
              <a:lumMod val="60000"/>
              <a:lumOff val="4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3200" b="1" dirty="0">
                <a:latin typeface="Jokerman" pitchFamily="82" charset="77"/>
              </a:rPr>
              <a:t>Final</a:t>
            </a:r>
          </a:p>
        </p:txBody>
      </p:sp>
    </p:spTree>
    <p:extLst>
      <p:ext uri="{BB962C8B-B14F-4D97-AF65-F5344CB8AC3E}">
        <p14:creationId xmlns:p14="http://schemas.microsoft.com/office/powerpoint/2010/main" val="3954035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1DDD-D0A2-A40C-66F2-5D8689350205}"/>
              </a:ext>
            </a:extLst>
          </p:cNvPr>
          <p:cNvSpPr>
            <a:spLocks noGrp="1"/>
          </p:cNvSpPr>
          <p:nvPr>
            <p:ph type="title"/>
          </p:nvPr>
        </p:nvSpPr>
        <p:spPr/>
        <p:txBody>
          <a:bodyPr>
            <a:normAutofit/>
          </a:bodyPr>
          <a:lstStyle/>
          <a:p>
            <a:r>
              <a:rPr lang="en-RO" sz="4800" dirty="0">
                <a:latin typeface="Jokerman" pitchFamily="82" charset="77"/>
              </a:rPr>
              <a:t>The city of Swadows</a:t>
            </a:r>
          </a:p>
        </p:txBody>
      </p:sp>
      <p:sp>
        <p:nvSpPr>
          <p:cNvPr id="3" name="Content Placeholder 2">
            <a:extLst>
              <a:ext uri="{FF2B5EF4-FFF2-40B4-BE49-F238E27FC236}">
                <a16:creationId xmlns:a16="http://schemas.microsoft.com/office/drawing/2014/main" id="{7A9C52E2-B8A1-588E-AAC9-CC9CDF0F34B8}"/>
              </a:ext>
            </a:extLst>
          </p:cNvPr>
          <p:cNvSpPr>
            <a:spLocks noGrp="1"/>
          </p:cNvSpPr>
          <p:nvPr>
            <p:ph idx="1"/>
          </p:nvPr>
        </p:nvSpPr>
        <p:spPr>
          <a:xfrm>
            <a:off x="838200" y="2077566"/>
            <a:ext cx="10515600" cy="4351338"/>
          </a:xfrm>
        </p:spPr>
        <p:txBody>
          <a:bodyPr/>
          <a:lstStyle/>
          <a:p>
            <a:pPr marL="0" indent="0">
              <a:buNone/>
            </a:pPr>
            <a:r>
              <a:rPr lang="en-GB" dirty="0">
                <a:latin typeface="BM HANNA 11yrs old OTF" panose="020B0600000101010101" pitchFamily="34" charset="-127"/>
                <a:ea typeface="BM HANNA 11yrs old OTF" panose="020B0600000101010101" pitchFamily="34" charset="-127"/>
              </a:rPr>
              <a:t>What if the greatest stories of London aren't the ones about its queens and kings, but about the figures who lurked in its darkest corners? What if the city's most enduring symbols are the ghosts of its unsolved mysteries? In this presentation, we will explore into London's past.</a:t>
            </a:r>
            <a:endParaRPr lang="en-RO" dirty="0">
              <a:latin typeface="BM HANNA 11yrs old OTF" panose="020B0600000101010101" pitchFamily="34" charset="-127"/>
              <a:ea typeface="BM HANNA 11yrs old OTF" panose="020B0600000101010101" pitchFamily="34" charset="-127"/>
            </a:endParaRPr>
          </a:p>
        </p:txBody>
      </p:sp>
      <p:sp>
        <p:nvSpPr>
          <p:cNvPr id="5" name="Right Arrow 4">
            <a:hlinkClick r:id="rId2" action="ppaction://hlinksldjump"/>
            <a:extLst>
              <a:ext uri="{FF2B5EF4-FFF2-40B4-BE49-F238E27FC236}">
                <a16:creationId xmlns:a16="http://schemas.microsoft.com/office/drawing/2014/main" id="{99F2D237-47D4-BB72-A3C8-316F8B08CED5}"/>
              </a:ext>
            </a:extLst>
          </p:cNvPr>
          <p:cNvSpPr/>
          <p:nvPr/>
        </p:nvSpPr>
        <p:spPr>
          <a:xfrm>
            <a:off x="9645042" y="365125"/>
            <a:ext cx="2141950" cy="897482"/>
          </a:xfrm>
          <a:prstGeom prst="rightArrow">
            <a:avLst>
              <a:gd name="adj1" fmla="val 50000"/>
              <a:gd name="adj2" fmla="val 627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dirty="0"/>
              <a:t>Back</a:t>
            </a:r>
          </a:p>
        </p:txBody>
      </p:sp>
    </p:spTree>
    <p:extLst>
      <p:ext uri="{BB962C8B-B14F-4D97-AF65-F5344CB8AC3E}">
        <p14:creationId xmlns:p14="http://schemas.microsoft.com/office/powerpoint/2010/main" val="3262232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04742-ACCE-B73F-3FDA-CD551900EBC3}"/>
              </a:ext>
            </a:extLst>
          </p:cNvPr>
          <p:cNvSpPr>
            <a:spLocks noGrp="1"/>
          </p:cNvSpPr>
          <p:nvPr>
            <p:ph type="title"/>
          </p:nvPr>
        </p:nvSpPr>
        <p:spPr/>
        <p:txBody>
          <a:bodyPr/>
          <a:lstStyle/>
          <a:p>
            <a:r>
              <a:rPr lang="en-RO" dirty="0">
                <a:latin typeface="Jokerman" pitchFamily="82" charset="77"/>
              </a:rPr>
              <a:t>Historic Crimes</a:t>
            </a:r>
          </a:p>
        </p:txBody>
      </p:sp>
      <p:sp>
        <p:nvSpPr>
          <p:cNvPr id="4" name="Rectangle 1">
            <a:extLst>
              <a:ext uri="{FF2B5EF4-FFF2-40B4-BE49-F238E27FC236}">
                <a16:creationId xmlns:a16="http://schemas.microsoft.com/office/drawing/2014/main" id="{9FF5C04A-E91A-1633-1C69-EF4FF47F1CE3}"/>
              </a:ext>
            </a:extLst>
          </p:cNvPr>
          <p:cNvSpPr>
            <a:spLocks noGrp="1" noChangeArrowheads="1"/>
          </p:cNvSpPr>
          <p:nvPr>
            <p:ph idx="1"/>
          </p:nvPr>
        </p:nvSpPr>
        <p:spPr bwMode="auto">
          <a:xfrm>
            <a:off x="728133" y="1496324"/>
            <a:ext cx="11463867" cy="4857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kumimoji="0" lang="en-RO" altLang="en-RO" sz="1800" b="1" i="0" u="none" strike="noStrike" cap="none" normalizeH="0" baseline="0" dirty="0">
                <a:ln>
                  <a:noFill/>
                </a:ln>
                <a:effectLst/>
                <a:latin typeface="BM DoHyeon OTF" panose="020B0600000101010101" pitchFamily="34" charset="-127"/>
                <a:ea typeface="BM DoHyeon OTF" panose="020B0600000101010101" pitchFamily="34" charset="-127"/>
              </a:rPr>
              <a:t>Jack the Ripper (1888):</a:t>
            </a:r>
            <a:br>
              <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rPr>
            </a:br>
            <a:endPar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endParaRPr>
          </a:p>
          <a:p>
            <a:pPr lvl="1" eaLnBrk="0" fontAlgn="base" hangingPunct="0">
              <a:lnSpc>
                <a:spcPct val="200000"/>
              </a:lnSpc>
              <a:spcBef>
                <a:spcPct val="0"/>
              </a:spcBef>
              <a:spcAft>
                <a:spcPct val="0"/>
              </a:spcAft>
            </a:pPr>
            <a:r>
              <a:rPr kumimoji="0" lang="en-RO" altLang="en-RO" sz="1400" i="0" u="none" strike="noStrike" cap="none" normalizeH="0" baseline="0" dirty="0">
                <a:ln>
                  <a:noFill/>
                </a:ln>
                <a:effectLst/>
                <a:latin typeface="BM DoHyeon OTF" panose="020B0600000101010101" pitchFamily="34" charset="-127"/>
                <a:ea typeface="BM DoHyeon OTF" panose="020B0600000101010101" pitchFamily="34" charset="-127"/>
              </a:rPr>
              <a:t>The most famous serial killer in London’s history</a:t>
            </a:r>
          </a:p>
          <a:p>
            <a:pPr lvl="1" eaLnBrk="0" fontAlgn="base" hangingPunct="0">
              <a:lnSpc>
                <a:spcPct val="200000"/>
              </a:lnSpc>
              <a:spcBef>
                <a:spcPct val="0"/>
              </a:spcBef>
              <a:spcAft>
                <a:spcPct val="0"/>
              </a:spcAft>
            </a:pPr>
            <a:r>
              <a:rPr kumimoji="0" lang="en-RO" altLang="en-RO" sz="1400" i="0" u="none" strike="noStrike" cap="none" normalizeH="0" baseline="0" dirty="0">
                <a:ln>
                  <a:noFill/>
                </a:ln>
                <a:effectLst/>
                <a:latin typeface="BM DoHyeon OTF" panose="020B0600000101010101" pitchFamily="34" charset="-127"/>
                <a:ea typeface="BM DoHyeon OTF" panose="020B0600000101010101" pitchFamily="34" charset="-127"/>
              </a:rPr>
              <a:t>Murdered at least five women in Whitechapel</a:t>
            </a:r>
            <a:endParaRPr lang="en-RO" altLang="en-RO" sz="1400" dirty="0">
              <a:latin typeface="BM DoHyeon OTF" panose="020B0600000101010101" pitchFamily="34" charset="-127"/>
              <a:ea typeface="BM DoHyeon OTF" panose="020B0600000101010101" pitchFamily="34" charset="-127"/>
            </a:endParaRPr>
          </a:p>
          <a:p>
            <a:pPr lvl="1" eaLnBrk="0" fontAlgn="base" hangingPunct="0">
              <a:lnSpc>
                <a:spcPct val="200000"/>
              </a:lnSpc>
              <a:spcBef>
                <a:spcPct val="0"/>
              </a:spcBef>
              <a:spcAft>
                <a:spcPct val="0"/>
              </a:spcAft>
            </a:pPr>
            <a:r>
              <a:rPr kumimoji="0" lang="en-RO" altLang="en-RO" sz="1400" i="0" u="none" strike="noStrike" cap="none" normalizeH="0" baseline="0" dirty="0">
                <a:ln>
                  <a:noFill/>
                </a:ln>
                <a:effectLst/>
                <a:latin typeface="BM DoHyeon OTF" panose="020B0600000101010101" pitchFamily="34" charset="-127"/>
                <a:ea typeface="BM DoHyeon OTF" panose="020B0600000101010101" pitchFamily="34" charset="-127"/>
              </a:rPr>
              <a:t>He was never caught — his identity remains a mystery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RO" altLang="en-RO" sz="1800" i="0" u="none" strike="noStrike" cap="none" normalizeH="0" baseline="0" dirty="0">
              <a:ln>
                <a:noFill/>
              </a:ln>
              <a:effectLst/>
              <a:latin typeface="BM DoHyeon OTF" panose="020B0600000101010101" pitchFamily="34" charset="-127"/>
              <a:ea typeface="BM DoHyeon OTF" panose="020B0600000101010101" pitchFamily="34" charset="-127"/>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RO" altLang="en-RO" sz="1800" i="0" u="none" strike="noStrike" cap="none" normalizeH="0" baseline="0" dirty="0">
                <a:ln>
                  <a:noFill/>
                </a:ln>
                <a:effectLst/>
                <a:latin typeface="BM DoHyeon OTF" panose="020B0600000101010101" pitchFamily="34" charset="-127"/>
                <a:ea typeface="BM DoHyeon OTF" panose="020B0600000101010101" pitchFamily="34" charset="-127"/>
              </a:rPr>
              <a:t>Sweeney Todd:</a:t>
            </a:r>
            <a:br>
              <a:rPr kumimoji="0" lang="en-RO" altLang="en-RO" sz="1800" i="0" u="none" strike="noStrike" cap="none" normalizeH="0" baseline="0" dirty="0">
                <a:ln>
                  <a:noFill/>
                </a:ln>
                <a:effectLst/>
                <a:latin typeface="BM DoHyeon OTF" panose="020B0600000101010101" pitchFamily="34" charset="-127"/>
                <a:ea typeface="BM DoHyeon OTF" panose="020B0600000101010101" pitchFamily="34" charset="-127"/>
              </a:rPr>
            </a:br>
            <a:endParaRPr kumimoji="0" lang="en-RO" altLang="en-RO" sz="1800" i="0" u="none" strike="noStrike" cap="none" normalizeH="0" baseline="0" dirty="0">
              <a:ln>
                <a:noFill/>
              </a:ln>
              <a:effectLst/>
              <a:latin typeface="BM DoHyeon OTF" panose="020B0600000101010101" pitchFamily="34" charset="-127"/>
              <a:ea typeface="BM DoHyeon OTF" panose="020B0600000101010101" pitchFamily="34" charset="-127"/>
            </a:endParaRPr>
          </a:p>
          <a:p>
            <a:pPr marL="457200" lvl="1" indent="0" eaLnBrk="0" fontAlgn="base" hangingPunct="0">
              <a:lnSpc>
                <a:spcPct val="200000"/>
              </a:lnSpc>
              <a:spcBef>
                <a:spcPct val="0"/>
              </a:spcBef>
              <a:spcAft>
                <a:spcPct val="0"/>
              </a:spcAft>
              <a:buFontTx/>
              <a:buChar char="•"/>
            </a:pPr>
            <a:r>
              <a:rPr kumimoji="0" lang="en-RO" altLang="en-RO" sz="1400" b="0" i="0" u="none" strike="noStrike" cap="none" normalizeH="0" baseline="0" dirty="0">
                <a:ln>
                  <a:noFill/>
                </a:ln>
                <a:effectLst/>
                <a:latin typeface="BM DoHyeon OTF" panose="020B0600000101010101" pitchFamily="34" charset="-127"/>
                <a:ea typeface="BM DoHyeon OTF" panose="020B0600000101010101" pitchFamily="34" charset="-127"/>
              </a:rPr>
              <a:t>The “Demon Barber of Fleet Street” who (in legend) killed his customers and baked them into pies.</a:t>
            </a:r>
            <a:endParaRPr lang="en-RO" altLang="en-RO" sz="1400" dirty="0">
              <a:latin typeface="BM DoHyeon OTF" panose="020B0600000101010101" pitchFamily="34" charset="-127"/>
              <a:ea typeface="BM DoHyeon OTF" panose="020B0600000101010101" pitchFamily="34" charset="-127"/>
            </a:endParaRPr>
          </a:p>
          <a:p>
            <a:pPr marL="457200" lvl="1" indent="0" eaLnBrk="0" fontAlgn="base" hangingPunct="0">
              <a:lnSpc>
                <a:spcPct val="200000"/>
              </a:lnSpc>
              <a:spcBef>
                <a:spcPct val="0"/>
              </a:spcBef>
              <a:spcAft>
                <a:spcPct val="0"/>
              </a:spcAft>
              <a:buFontTx/>
              <a:buChar char="•"/>
            </a:pPr>
            <a:r>
              <a:rPr kumimoji="0" lang="en-RO" altLang="en-RO" sz="1400" b="0" i="0" u="none" strike="noStrike" cap="none" normalizeH="0" baseline="0" dirty="0">
                <a:ln>
                  <a:noFill/>
                </a:ln>
                <a:effectLst/>
                <a:latin typeface="BM DoHyeon OTF" panose="020B0600000101010101" pitchFamily="34" charset="-127"/>
                <a:ea typeface="BM DoHyeon OTF" panose="020B0600000101010101" pitchFamily="34" charset="-127"/>
              </a:rPr>
              <a:t>Possibly based on real stories from Victorian London</a:t>
            </a:r>
            <a:endParaRPr lang="en-RO" altLang="en-RO" sz="1400" dirty="0">
              <a:latin typeface="BM DoHyeon OTF" panose="020B0600000101010101" pitchFamily="34" charset="-127"/>
              <a:ea typeface="BM DoHyeon OTF" panose="020B0600000101010101" pitchFamily="34" charset="-127"/>
            </a:endParaRPr>
          </a:p>
          <a:p>
            <a:pPr marL="457200" lvl="1" indent="0" eaLnBrk="0" fontAlgn="base" hangingPunct="0">
              <a:lnSpc>
                <a:spcPct val="200000"/>
              </a:lnSpc>
              <a:spcBef>
                <a:spcPct val="0"/>
              </a:spcBef>
              <a:spcAft>
                <a:spcPct val="0"/>
              </a:spcAft>
              <a:buFontTx/>
              <a:buChar char="•"/>
            </a:pPr>
            <a:endParaRPr kumimoji="0" lang="en-RO" altLang="en-RO" sz="1400" b="0" i="0" u="none" strike="noStrike" cap="none" normalizeH="0" baseline="0" dirty="0">
              <a:ln>
                <a:noFill/>
              </a:ln>
              <a:solidFill>
                <a:srgbClr val="000000"/>
              </a:solidFill>
              <a:effectLst/>
              <a:latin typeface="BM DoHyeon OTF" panose="020B0600000101010101" pitchFamily="34" charset="-127"/>
              <a:ea typeface="BM DoHyeon OTF" panose="020B0600000101010101" pitchFamily="34" charset="-127"/>
            </a:endParaRPr>
          </a:p>
          <a:p>
            <a:pPr marL="457200" lvl="1" indent="0" eaLnBrk="0" fontAlgn="base" hangingPunct="0">
              <a:lnSpc>
                <a:spcPct val="200000"/>
              </a:lnSpc>
              <a:spcBef>
                <a:spcPct val="0"/>
              </a:spcBef>
              <a:spcAft>
                <a:spcPct val="0"/>
              </a:spcAft>
              <a:buFontTx/>
              <a:buChar char="•"/>
            </a:pPr>
            <a:endParaRPr lang="en-RO" altLang="en-RO" sz="1400" dirty="0">
              <a:latin typeface="BM DoHyeon OTF" panose="020B0600000101010101" pitchFamily="34" charset="-127"/>
              <a:ea typeface="BM DoHyeon OTF" panose="020B0600000101010101" pitchFamily="34" charset="-127"/>
            </a:endParaRPr>
          </a:p>
          <a:p>
            <a:pPr marL="457200" lvl="1" indent="0" eaLnBrk="0" fontAlgn="base" hangingPunct="0">
              <a:lnSpc>
                <a:spcPct val="200000"/>
              </a:lnSpc>
              <a:spcBef>
                <a:spcPct val="0"/>
              </a:spcBef>
              <a:spcAft>
                <a:spcPct val="0"/>
              </a:spcAft>
              <a:buNone/>
            </a:pPr>
            <a:r>
              <a:rPr kumimoji="0" lang="en-RO" altLang="en-RO" sz="1400" b="0" i="0" u="none" strike="noStrike" cap="none" normalizeH="0" baseline="0" dirty="0">
                <a:ln>
                  <a:noFill/>
                </a:ln>
                <a:solidFill>
                  <a:srgbClr val="000000"/>
                </a:solidFill>
                <a:effectLst/>
                <a:latin typeface="Arial" panose="020B0604020202020204" pitchFamily="34" charset="0"/>
              </a:rPr>
              <a:t>perfect setting for crime.</a:t>
            </a:r>
            <a:endParaRPr kumimoji="0" lang="en-RO" altLang="en-RO" sz="1400" b="0" i="0" u="none" strike="noStrike" cap="none" normalizeH="0" baseline="0" dirty="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41A52334-04FE-B0C8-B9DC-8C271DDD162A}"/>
              </a:ext>
            </a:extLst>
          </p:cNvPr>
          <p:cNvSpPr txBox="1"/>
          <p:nvPr/>
        </p:nvSpPr>
        <p:spPr>
          <a:xfrm>
            <a:off x="728133" y="5361676"/>
            <a:ext cx="10058400" cy="800219"/>
          </a:xfrm>
          <a:prstGeom prst="rect">
            <a:avLst/>
          </a:prstGeom>
          <a:noFill/>
        </p:spPr>
        <p:txBody>
          <a:bodyPr wrap="square" rtlCol="0">
            <a:spAutoFit/>
          </a:bodyPr>
          <a:lstStyle/>
          <a:p>
            <a:pPr marL="285750" indent="-285750">
              <a:buFont typeface="Arial" panose="020B0604020202020204" pitchFamily="34" charset="0"/>
              <a:buChar char="•"/>
            </a:pPr>
            <a:r>
              <a:rPr lang="en-GB" b="1" dirty="0">
                <a:latin typeface="BM DoHyeon OTF" panose="020B0600000101010101" pitchFamily="34" charset="-127"/>
                <a:ea typeface="BM DoHyeon OTF" panose="020B0600000101010101" pitchFamily="34" charset="-127"/>
              </a:rPr>
              <a:t>26 April 1897: </a:t>
            </a:r>
          </a:p>
          <a:p>
            <a:r>
              <a:rPr lang="en-GB" sz="1400" b="1" dirty="0">
                <a:latin typeface="BM DoHyeon OTF" panose="020B0600000101010101" pitchFamily="34" charset="-127"/>
                <a:ea typeface="BM DoHyeon OTF" panose="020B0600000101010101" pitchFamily="34" charset="-127"/>
              </a:rPr>
              <a:t>	</a:t>
            </a:r>
            <a:r>
              <a:rPr lang="en-GB" sz="1400" dirty="0">
                <a:latin typeface="BM DoHyeon OTF" panose="020B0600000101010101" pitchFamily="34" charset="-127"/>
                <a:ea typeface="BM DoHyeon OTF" panose="020B0600000101010101" pitchFamily="34" charset="-127"/>
              </a:rPr>
              <a:t>A bomb left by an anarchist group on a Metropolitan Railway train exploded at Aldersgate Street station (now Barbican). One person, Harry Pitts, was killed and sixty were injured, ten seriously</a:t>
            </a:r>
            <a:endParaRPr lang="en-RO" dirty="0">
              <a:latin typeface="BM DoHyeon OTF" panose="020B0600000101010101" pitchFamily="34" charset="-127"/>
              <a:ea typeface="BM DoHyeon OTF" panose="020B0600000101010101" pitchFamily="34" charset="-127"/>
            </a:endParaRPr>
          </a:p>
        </p:txBody>
      </p:sp>
      <p:sp>
        <p:nvSpPr>
          <p:cNvPr id="5" name="Right Arrow 4">
            <a:hlinkClick r:id="rId3" action="ppaction://hlinksldjump"/>
            <a:extLst>
              <a:ext uri="{FF2B5EF4-FFF2-40B4-BE49-F238E27FC236}">
                <a16:creationId xmlns:a16="http://schemas.microsoft.com/office/drawing/2014/main" id="{C9277AE3-14FE-D5B1-5534-92531899385A}"/>
              </a:ext>
            </a:extLst>
          </p:cNvPr>
          <p:cNvSpPr/>
          <p:nvPr/>
        </p:nvSpPr>
        <p:spPr>
          <a:xfrm>
            <a:off x="9715558" y="247364"/>
            <a:ext cx="2141950" cy="897482"/>
          </a:xfrm>
          <a:prstGeom prst="rightArrow">
            <a:avLst>
              <a:gd name="adj1" fmla="val 50000"/>
              <a:gd name="adj2" fmla="val 627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dirty="0"/>
              <a:t>Back</a:t>
            </a:r>
          </a:p>
        </p:txBody>
      </p:sp>
    </p:spTree>
    <p:extLst>
      <p:ext uri="{BB962C8B-B14F-4D97-AF65-F5344CB8AC3E}">
        <p14:creationId xmlns:p14="http://schemas.microsoft.com/office/powerpoint/2010/main" val="1436991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6" name="Rectangle 2065">
            <a:extLst>
              <a:ext uri="{FF2B5EF4-FFF2-40B4-BE49-F238E27FC236}">
                <a16:creationId xmlns:a16="http://schemas.microsoft.com/office/drawing/2014/main" id="{2ABE1108-6423-4E53-85A1-817683043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0BD393-DFE2-D18B-D428-93A50CFCEC5C}"/>
              </a:ext>
            </a:extLst>
          </p:cNvPr>
          <p:cNvSpPr>
            <a:spLocks noGrp="1"/>
          </p:cNvSpPr>
          <p:nvPr>
            <p:ph type="title"/>
          </p:nvPr>
        </p:nvSpPr>
        <p:spPr>
          <a:xfrm>
            <a:off x="4457585" y="114165"/>
            <a:ext cx="6870954" cy="1675626"/>
          </a:xfrm>
        </p:spPr>
        <p:txBody>
          <a:bodyPr>
            <a:normAutofit/>
          </a:bodyPr>
          <a:lstStyle/>
          <a:p>
            <a:r>
              <a:rPr lang="en-RO" sz="4000" dirty="0">
                <a:latin typeface="Jokerman" pitchFamily="82" charset="77"/>
              </a:rPr>
              <a:t>Modern Crimes</a:t>
            </a:r>
          </a:p>
        </p:txBody>
      </p:sp>
      <p:pic>
        <p:nvPicPr>
          <p:cNvPr id="2052" name="Picture 4" descr="The Ghost of Hatton Garden">
            <a:extLst>
              <a:ext uri="{FF2B5EF4-FFF2-40B4-BE49-F238E27FC236}">
                <a16:creationId xmlns:a16="http://schemas.microsoft.com/office/drawing/2014/main" id="{7F4D8FEA-E649-BB68-E013-3A97CCDC41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78" r="3" b="19386"/>
          <a:stretch>
            <a:fillRect/>
          </a:stretch>
        </p:blipFill>
        <p:spPr bwMode="auto">
          <a:xfrm>
            <a:off x="-1" y="-9040"/>
            <a:ext cx="4187091" cy="21643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 was having a drink on a warm spring evening – then a nail bomb exploded  just feet away | Hate crime | The Guardian">
            <a:extLst>
              <a:ext uri="{FF2B5EF4-FFF2-40B4-BE49-F238E27FC236}">
                <a16:creationId xmlns:a16="http://schemas.microsoft.com/office/drawing/2014/main" id="{68F441B3-FACE-798F-E4D7-A820BE2E4E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409" r="3" b="12443"/>
          <a:stretch>
            <a:fillRect/>
          </a:stretch>
        </p:blipFill>
        <p:spPr bwMode="auto">
          <a:xfrm>
            <a:off x="20" y="2342320"/>
            <a:ext cx="4187091" cy="216432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The British Newspaper Archive Blog Brink's-Mat Robbery ...">
            <a:extLst>
              <a:ext uri="{FF2B5EF4-FFF2-40B4-BE49-F238E27FC236}">
                <a16:creationId xmlns:a16="http://schemas.microsoft.com/office/drawing/2014/main" id="{0E7E94C0-EBC1-E199-2FB7-7739A52515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3" b="23139"/>
          <a:stretch>
            <a:fillRect/>
          </a:stretch>
        </p:blipFill>
        <p:spPr bwMode="auto">
          <a:xfrm>
            <a:off x="20" y="4693680"/>
            <a:ext cx="4187091" cy="216432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3631DE65-C93B-FBA0-C26E-9A0CFA0AF5D3}"/>
              </a:ext>
            </a:extLst>
          </p:cNvPr>
          <p:cNvSpPr>
            <a:spLocks noGrp="1" noChangeArrowheads="1"/>
          </p:cNvSpPr>
          <p:nvPr>
            <p:ph idx="1"/>
          </p:nvPr>
        </p:nvSpPr>
        <p:spPr bwMode="auto">
          <a:xfrm>
            <a:off x="4559474" y="1503123"/>
            <a:ext cx="7144846" cy="5022937"/>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endParaRPr kumimoji="0" lang="en-RO" altLang="en-RO" sz="1300" b="1" i="0" u="none" strike="noStrike" cap="none" normalizeH="0" baseline="0" dirty="0">
              <a:ln>
                <a:noFill/>
              </a:ln>
              <a:effectLst/>
              <a:latin typeface="BM DoHyeon OTF" panose="020B0600000101010101" pitchFamily="34" charset="-127"/>
              <a:ea typeface="BM DoHyeon OTF" panose="020B0600000101010101" pitchFamily="34" charset="-127"/>
            </a:endParaRPr>
          </a:p>
          <a:p>
            <a:pPr>
              <a:spcAft>
                <a:spcPts val="600"/>
              </a:spcAft>
            </a:pPr>
            <a:r>
              <a:rPr kumimoji="0" lang="en-RO" altLang="en-RO" sz="1800" b="1" i="0" u="none" strike="noStrike" cap="none" normalizeH="0" baseline="0" dirty="0">
                <a:ln>
                  <a:noFill/>
                </a:ln>
                <a:effectLst/>
                <a:latin typeface="BM DoHyeon OTF" panose="020B0600000101010101" pitchFamily="34" charset="-127"/>
                <a:ea typeface="BM DoHyeon OTF" panose="020B0600000101010101" pitchFamily="34" charset="-127"/>
              </a:rPr>
              <a:t>Brinks-Mat Robbery (1983):</a:t>
            </a:r>
            <a:endParaRPr lang="en-RO" altLang="en-RO" sz="1800" dirty="0">
              <a:latin typeface="BM DoHyeon OTF" panose="020B0600000101010101" pitchFamily="34" charset="-127"/>
              <a:ea typeface="BM DoHyeon OTF" panose="020B0600000101010101" pitchFamily="34" charset="-127"/>
            </a:endParaRPr>
          </a:p>
          <a:p>
            <a:pPr marL="457200" lvl="1" indent="0">
              <a:spcAft>
                <a:spcPts val="600"/>
              </a:spcAft>
              <a:buNone/>
            </a:pPr>
            <a:endPar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endParaRPr>
          </a:p>
          <a:p>
            <a:pPr marL="457200" lvl="1" indent="0">
              <a:spcAft>
                <a:spcPts val="600"/>
              </a:spcAft>
              <a:buNone/>
            </a:pPr>
            <a:r>
              <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rPr>
              <a:t>Thieves stole £26 million in gold from Heathrow Airport — one of Britain’s biggest robberies.</a:t>
            </a:r>
          </a:p>
          <a:p>
            <a:pPr marL="457200" lvl="1" indent="0">
              <a:spcAft>
                <a:spcPts val="600"/>
              </a:spcAft>
              <a:buNone/>
            </a:pPr>
            <a:endPar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endParaRPr>
          </a:p>
          <a:p>
            <a:pPr marL="0" marR="0" lvl="0" indent="0" defTabSz="914400" rtl="0" eaLnBrk="0" fontAlgn="base" latinLnBrk="0" hangingPunct="0">
              <a:spcBef>
                <a:spcPct val="0"/>
              </a:spcBef>
              <a:spcAft>
                <a:spcPts val="600"/>
              </a:spcAft>
              <a:buClrTx/>
              <a:buSzTx/>
              <a:buFontTx/>
              <a:buChar char="•"/>
              <a:tabLst/>
            </a:pPr>
            <a:r>
              <a:rPr kumimoji="0" lang="en-RO" altLang="en-RO" sz="1800" i="0" u="none" strike="noStrike" cap="none" normalizeH="0" baseline="0" dirty="0">
                <a:ln>
                  <a:noFill/>
                </a:ln>
                <a:effectLst/>
                <a:latin typeface="BM DoHyeon OTF" panose="020B0600000101010101" pitchFamily="34" charset="-127"/>
                <a:ea typeface="BM DoHyeon OTF" panose="020B0600000101010101" pitchFamily="34" charset="-127"/>
              </a:rPr>
              <a:t>   Hatton Garden Heist (2015):</a:t>
            </a:r>
          </a:p>
          <a:p>
            <a:pPr marL="457200" lvl="1" indent="0">
              <a:spcAft>
                <a:spcPts val="600"/>
              </a:spcAft>
              <a:buNone/>
            </a:pPr>
            <a:endParaRPr lang="en-RO" altLang="en-RO" sz="1800" dirty="0">
              <a:latin typeface="BM DoHyeon OTF" panose="020B0600000101010101" pitchFamily="34" charset="-127"/>
              <a:ea typeface="BM DoHyeon OTF" panose="020B0600000101010101" pitchFamily="34" charset="-127"/>
            </a:endParaRPr>
          </a:p>
          <a:p>
            <a:pPr marL="457200" lvl="1" indent="0">
              <a:spcAft>
                <a:spcPts val="600"/>
              </a:spcAft>
              <a:buNone/>
            </a:pPr>
            <a:r>
              <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rPr>
              <a:t>A group of elderly men broke into a vault and stole £14 million in jewels — proving crime has no age</a:t>
            </a:r>
          </a:p>
          <a:p>
            <a:pPr marL="457200" lvl="1" indent="0">
              <a:spcAft>
                <a:spcPts val="600"/>
              </a:spcAft>
              <a:buNone/>
            </a:pPr>
            <a:endPar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endParaRPr>
          </a:p>
          <a:p>
            <a:pPr marL="0" marR="0" lvl="0" indent="0" defTabSz="914400" rtl="0" eaLnBrk="0" fontAlgn="base" latinLnBrk="0" hangingPunct="0">
              <a:spcBef>
                <a:spcPct val="0"/>
              </a:spcBef>
              <a:spcAft>
                <a:spcPts val="600"/>
              </a:spcAft>
              <a:buClrTx/>
              <a:buSzTx/>
              <a:buFontTx/>
              <a:buChar char="•"/>
              <a:tabLst/>
            </a:pPr>
            <a:r>
              <a:rPr kumimoji="0" lang="en-RO" altLang="en-RO" sz="1800" b="1" i="0" u="none" strike="noStrike" cap="none" normalizeH="0" baseline="0" dirty="0">
                <a:ln>
                  <a:noFill/>
                </a:ln>
                <a:effectLst/>
                <a:latin typeface="BM DoHyeon OTF" panose="020B0600000101010101" pitchFamily="34" charset="-127"/>
                <a:ea typeface="BM DoHyeon OTF" panose="020B0600000101010101" pitchFamily="34" charset="-127"/>
              </a:rPr>
              <a:t>   London Nail Bombings</a:t>
            </a:r>
          </a:p>
          <a:p>
            <a:pPr marL="457200" lvl="1" indent="0">
              <a:spcAft>
                <a:spcPts val="600"/>
              </a:spcAft>
              <a:buFontTx/>
              <a:buChar char="•"/>
            </a:pPr>
            <a:r>
              <a:rPr kumimoji="0" lang="en-GB" altLang="en-RO" sz="1800" b="0" i="0" u="none" strike="noStrike" cap="none" normalizeH="0" baseline="0" dirty="0">
                <a:ln>
                  <a:noFill/>
                </a:ln>
                <a:effectLst/>
                <a:latin typeface="BM DoHyeon OTF" panose="020B0600000101010101" pitchFamily="34" charset="-127"/>
                <a:ea typeface="BM DoHyeon OTF" panose="020B0600000101010101" pitchFamily="34" charset="-127"/>
              </a:rPr>
              <a:t>Electric Avenue bomb</a:t>
            </a:r>
          </a:p>
          <a:p>
            <a:pPr marL="457200" lvl="1" indent="0">
              <a:spcAft>
                <a:spcPts val="600"/>
              </a:spcAft>
              <a:buFontTx/>
              <a:buChar char="•"/>
            </a:pPr>
            <a:r>
              <a:rPr kumimoji="0" lang="en-GB" altLang="en-RO" sz="1800" b="0" i="0" u="none" strike="noStrike" cap="none" normalizeH="0" baseline="0" dirty="0">
                <a:ln>
                  <a:noFill/>
                </a:ln>
                <a:effectLst/>
                <a:latin typeface="BM DoHyeon OTF" panose="020B0600000101010101" pitchFamily="34" charset="-127"/>
                <a:ea typeface="BM DoHyeon OTF" panose="020B0600000101010101" pitchFamily="34" charset="-127"/>
              </a:rPr>
              <a:t>Brick Lane bomb</a:t>
            </a:r>
          </a:p>
          <a:p>
            <a:pPr marL="457200" lvl="1" indent="0">
              <a:spcAft>
                <a:spcPts val="600"/>
              </a:spcAft>
              <a:buFontTx/>
              <a:buChar char="•"/>
            </a:pPr>
            <a:r>
              <a:rPr kumimoji="0" lang="en-GB" altLang="en-RO" sz="1800" b="0" i="0" u="none" strike="noStrike" cap="none" normalizeH="0" baseline="0" dirty="0">
                <a:ln>
                  <a:noFill/>
                </a:ln>
                <a:effectLst/>
                <a:latin typeface="BM DoHyeon OTF" panose="020B0600000101010101" pitchFamily="34" charset="-127"/>
                <a:ea typeface="BM DoHyeon OTF" panose="020B0600000101010101" pitchFamily="34" charset="-127"/>
              </a:rPr>
              <a:t>Admiral Duncan bomb ( 3 victims )</a:t>
            </a:r>
            <a:endParaRPr kumimoji="0" lang="en-RO" altLang="en-RO" sz="1800" b="0" i="0" u="none" strike="noStrike" cap="none" normalizeH="0" baseline="0" dirty="0">
              <a:ln>
                <a:noFill/>
              </a:ln>
              <a:effectLst/>
              <a:latin typeface="BM DoHyeon OTF" panose="020B0600000101010101" pitchFamily="34" charset="-127"/>
              <a:ea typeface="BM DoHyeon OTF" panose="020B0600000101010101" pitchFamily="34" charset="-127"/>
            </a:endParaRPr>
          </a:p>
        </p:txBody>
      </p:sp>
      <p:sp>
        <p:nvSpPr>
          <p:cNvPr id="3" name="Right Arrow 2">
            <a:hlinkClick r:id="rId6" action="ppaction://hlinksldjump"/>
            <a:extLst>
              <a:ext uri="{FF2B5EF4-FFF2-40B4-BE49-F238E27FC236}">
                <a16:creationId xmlns:a16="http://schemas.microsoft.com/office/drawing/2014/main" id="{9BC67E29-6508-43E6-0CDE-0CF8FEF031DF}"/>
              </a:ext>
            </a:extLst>
          </p:cNvPr>
          <p:cNvSpPr/>
          <p:nvPr/>
        </p:nvSpPr>
        <p:spPr>
          <a:xfrm>
            <a:off x="9616795" y="443569"/>
            <a:ext cx="2141950" cy="897482"/>
          </a:xfrm>
          <a:prstGeom prst="rightArrow">
            <a:avLst>
              <a:gd name="adj1" fmla="val 50000"/>
              <a:gd name="adj2" fmla="val 627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dirty="0"/>
              <a:t>Back</a:t>
            </a:r>
          </a:p>
        </p:txBody>
      </p:sp>
    </p:spTree>
    <p:extLst>
      <p:ext uri="{BB962C8B-B14F-4D97-AF65-F5344CB8AC3E}">
        <p14:creationId xmlns:p14="http://schemas.microsoft.com/office/powerpoint/2010/main" val="2754358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Rectangle 3083">
            <a:extLst>
              <a:ext uri="{FF2B5EF4-FFF2-40B4-BE49-F238E27FC236}">
                <a16:creationId xmlns:a16="http://schemas.microsoft.com/office/drawing/2014/main" id="{B43B9CA2-4B31-4ACD-9A9F-B8E6C6420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descr="Whitechapel slum in 1888, the year Jack The Ripper struck : r/TheWayWeWere">
            <a:extLst>
              <a:ext uri="{FF2B5EF4-FFF2-40B4-BE49-F238E27FC236}">
                <a16:creationId xmlns:a16="http://schemas.microsoft.com/office/drawing/2014/main" id="{063F2F20-A03F-7A70-51F3-5C6D8BBB49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9432"/>
          <a:stretch>
            <a:fillRect/>
          </a:stretch>
        </p:blipFill>
        <p:spPr bwMode="auto">
          <a:xfrm>
            <a:off x="8529321" y="10"/>
            <a:ext cx="3662680" cy="3401558"/>
          </a:xfrm>
          <a:custGeom>
            <a:avLst/>
            <a:gdLst/>
            <a:ahLst/>
            <a:cxnLst/>
            <a:rect l="l" t="t" r="r" b="b"/>
            <a:pathLst>
              <a:path w="3662680" h="3401568">
                <a:moveTo>
                  <a:pt x="0" y="0"/>
                </a:moveTo>
                <a:lnTo>
                  <a:pt x="3662680" y="0"/>
                </a:lnTo>
                <a:lnTo>
                  <a:pt x="3662680" y="3401568"/>
                </a:lnTo>
                <a:lnTo>
                  <a:pt x="774527" y="3401568"/>
                </a:lnTo>
                <a:lnTo>
                  <a:pt x="769892" y="3133175"/>
                </a:lnTo>
                <a:cubicBezTo>
                  <a:pt x="732577" y="2055441"/>
                  <a:pt x="492520" y="1056020"/>
                  <a:pt x="104445" y="215033"/>
                </a:cubicBezTo>
                <a:close/>
              </a:path>
            </a:pathLst>
          </a:custGeom>
          <a:noFill/>
          <a:extLst>
            <a:ext uri="{909E8E84-426E-40DD-AFC4-6F175D3DCCD1}">
              <a14:hiddenFill xmlns:a14="http://schemas.microsoft.com/office/drawing/2010/main">
                <a:solidFill>
                  <a:srgbClr val="FFFFFF"/>
                </a:solidFill>
              </a14:hiddenFill>
            </a:ext>
          </a:extLst>
        </p:spPr>
      </p:pic>
      <p:pic>
        <p:nvPicPr>
          <p:cNvPr id="3079" name="Picture 7" descr="Baker Street în Londra">
            <a:extLst>
              <a:ext uri="{FF2B5EF4-FFF2-40B4-BE49-F238E27FC236}">
                <a16:creationId xmlns:a16="http://schemas.microsoft.com/office/drawing/2014/main" id="{C68C10EF-8463-F612-557A-516E13638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51" r="-3" b="619"/>
          <a:stretch>
            <a:fillRect/>
          </a:stretch>
        </p:blipFill>
        <p:spPr bwMode="auto">
          <a:xfrm>
            <a:off x="5115314" y="10"/>
            <a:ext cx="4118110" cy="3401558"/>
          </a:xfrm>
          <a:custGeom>
            <a:avLst/>
            <a:gdLst/>
            <a:ahLst/>
            <a:cxnLst/>
            <a:rect l="l" t="t" r="r" b="b"/>
            <a:pathLst>
              <a:path w="4118110" h="3401568">
                <a:moveTo>
                  <a:pt x="0" y="0"/>
                </a:moveTo>
                <a:lnTo>
                  <a:pt x="3343575" y="0"/>
                </a:lnTo>
                <a:lnTo>
                  <a:pt x="3448028" y="215050"/>
                </a:lnTo>
                <a:cubicBezTo>
                  <a:pt x="3836103" y="1056037"/>
                  <a:pt x="4076161" y="2055458"/>
                  <a:pt x="4113475" y="3133192"/>
                </a:cubicBezTo>
                <a:lnTo>
                  <a:pt x="4118110" y="3401568"/>
                </a:lnTo>
                <a:lnTo>
                  <a:pt x="801224" y="3401568"/>
                </a:lnTo>
                <a:lnTo>
                  <a:pt x="797493" y="3185579"/>
                </a:lnTo>
                <a:cubicBezTo>
                  <a:pt x="756786" y="2009870"/>
                  <a:pt x="474799" y="927359"/>
                  <a:pt x="22579" y="42066"/>
                </a:cubicBezTo>
                <a:close/>
              </a:path>
            </a:pathLst>
          </a:custGeom>
          <a:noFill/>
          <a:extLst>
            <a:ext uri="{909E8E84-426E-40DD-AFC4-6F175D3DCCD1}">
              <a14:hiddenFill xmlns:a14="http://schemas.microsoft.com/office/drawing/2010/main">
                <a:solidFill>
                  <a:srgbClr val="FFFFFF"/>
                </a:solidFill>
              </a14:hiddenFill>
            </a:ext>
          </a:extLst>
        </p:spPr>
      </p:pic>
      <p:pic>
        <p:nvPicPr>
          <p:cNvPr id="3077" name="Picture 5" descr="Scotland Yard fines 20 people over 'partygate' scandal, no penalty for  Boris Johnson - OrissaPOST">
            <a:extLst>
              <a:ext uri="{FF2B5EF4-FFF2-40B4-BE49-F238E27FC236}">
                <a16:creationId xmlns:a16="http://schemas.microsoft.com/office/drawing/2014/main" id="{D764CF88-0775-AEEE-25C8-0647B502D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3811" r="-1" b="23633"/>
          <a:stretch>
            <a:fillRect/>
          </a:stretch>
        </p:blipFill>
        <p:spPr bwMode="auto">
          <a:xfrm>
            <a:off x="5168353" y="3456432"/>
            <a:ext cx="7023646" cy="3401568"/>
          </a:xfrm>
          <a:custGeom>
            <a:avLst/>
            <a:gdLst/>
            <a:ahLst/>
            <a:cxnLst/>
            <a:rect l="l" t="t" r="r" b="b"/>
            <a:pathLst>
              <a:path w="7023646" h="3401568">
                <a:moveTo>
                  <a:pt x="749132" y="0"/>
                </a:moveTo>
                <a:lnTo>
                  <a:pt x="7023646" y="0"/>
                </a:lnTo>
                <a:lnTo>
                  <a:pt x="7023646" y="3401568"/>
                </a:lnTo>
                <a:lnTo>
                  <a:pt x="0" y="3401568"/>
                </a:lnTo>
                <a:lnTo>
                  <a:pt x="79008" y="3238906"/>
                </a:lnTo>
                <a:cubicBezTo>
                  <a:pt x="502362" y="2321466"/>
                  <a:pt x="749563" y="1215476"/>
                  <a:pt x="749563" y="24956"/>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3086" name="Freeform: Shape 3085">
            <a:extLst>
              <a:ext uri="{FF2B5EF4-FFF2-40B4-BE49-F238E27FC236}">
                <a16:creationId xmlns:a16="http://schemas.microsoft.com/office/drawing/2014/main" id="{33F94DB1-BC5D-454D-845C-7BA3A1F46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32965" cy="6858000"/>
          </a:xfrm>
          <a:custGeom>
            <a:avLst/>
            <a:gdLst>
              <a:gd name="connsiteX0" fmla="*/ 0 w 5932965"/>
              <a:gd name="connsiteY0" fmla="*/ 0 h 6858000"/>
              <a:gd name="connsiteX1" fmla="*/ 5140363 w 5932965"/>
              <a:gd name="connsiteY1" fmla="*/ 0 h 6858000"/>
              <a:gd name="connsiteX2" fmla="*/ 5152943 w 5932965"/>
              <a:gd name="connsiteY2" fmla="*/ 23550 h 6858000"/>
              <a:gd name="connsiteX3" fmla="*/ 5932965 w 5932965"/>
              <a:gd name="connsiteY3" fmla="*/ 3479505 h 6858000"/>
              <a:gd name="connsiteX4" fmla="*/ 5262410 w 5932965"/>
              <a:gd name="connsiteY4" fmla="*/ 6708999 h 6858000"/>
              <a:gd name="connsiteX5" fmla="*/ 5190385 w 5932965"/>
              <a:gd name="connsiteY5" fmla="*/ 6858000 h 6858000"/>
              <a:gd name="connsiteX6" fmla="*/ 0 w 593296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2965" h="6858000">
                <a:moveTo>
                  <a:pt x="0" y="0"/>
                </a:moveTo>
                <a:lnTo>
                  <a:pt x="5140363" y="0"/>
                </a:lnTo>
                <a:lnTo>
                  <a:pt x="5152943" y="23550"/>
                </a:lnTo>
                <a:cubicBezTo>
                  <a:pt x="5642847" y="987256"/>
                  <a:pt x="5932965" y="2183538"/>
                  <a:pt x="5932965" y="3479505"/>
                </a:cubicBezTo>
                <a:cubicBezTo>
                  <a:pt x="5932965" y="4675783"/>
                  <a:pt x="5685764" y="5787121"/>
                  <a:pt x="5262410" y="6708999"/>
                </a:cubicBezTo>
                <a:lnTo>
                  <a:pt x="5190385"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88" name="Freeform: Shape 3087">
            <a:extLst>
              <a:ext uri="{FF2B5EF4-FFF2-40B4-BE49-F238E27FC236}">
                <a16:creationId xmlns:a16="http://schemas.microsoft.com/office/drawing/2014/main" id="{5676B86F-860B-4586-BCAA-C0650C09B7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22333" cy="6858000"/>
          </a:xfrm>
          <a:custGeom>
            <a:avLst/>
            <a:gdLst>
              <a:gd name="connsiteX0" fmla="*/ 0 w 5922333"/>
              <a:gd name="connsiteY0" fmla="*/ 0 h 6858000"/>
              <a:gd name="connsiteX1" fmla="*/ 5129731 w 5922333"/>
              <a:gd name="connsiteY1" fmla="*/ 0 h 6858000"/>
              <a:gd name="connsiteX2" fmla="*/ 5142311 w 5922333"/>
              <a:gd name="connsiteY2" fmla="*/ 23550 h 6858000"/>
              <a:gd name="connsiteX3" fmla="*/ 5922333 w 5922333"/>
              <a:gd name="connsiteY3" fmla="*/ 3479505 h 6858000"/>
              <a:gd name="connsiteX4" fmla="*/ 5251778 w 5922333"/>
              <a:gd name="connsiteY4" fmla="*/ 6708999 h 6858000"/>
              <a:gd name="connsiteX5" fmla="*/ 5179753 w 5922333"/>
              <a:gd name="connsiteY5" fmla="*/ 6858000 h 6858000"/>
              <a:gd name="connsiteX6" fmla="*/ 0 w 592233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22333" h="6858000">
                <a:moveTo>
                  <a:pt x="0" y="0"/>
                </a:moveTo>
                <a:lnTo>
                  <a:pt x="5129731" y="0"/>
                </a:lnTo>
                <a:lnTo>
                  <a:pt x="5142311" y="23550"/>
                </a:lnTo>
                <a:cubicBezTo>
                  <a:pt x="5632215" y="987256"/>
                  <a:pt x="5922333" y="2183538"/>
                  <a:pt x="5922333" y="3479505"/>
                </a:cubicBezTo>
                <a:cubicBezTo>
                  <a:pt x="5922333" y="4675783"/>
                  <a:pt x="5675132" y="5787121"/>
                  <a:pt x="5251778" y="6708999"/>
                </a:cubicBezTo>
                <a:lnTo>
                  <a:pt x="5179753"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8003D90-571A-4D5B-A45F-8D307D8E7A6D}"/>
              </a:ext>
            </a:extLst>
          </p:cNvPr>
          <p:cNvSpPr>
            <a:spLocks noGrp="1"/>
          </p:cNvSpPr>
          <p:nvPr>
            <p:ph type="title"/>
          </p:nvPr>
        </p:nvSpPr>
        <p:spPr>
          <a:xfrm>
            <a:off x="448056" y="685800"/>
            <a:ext cx="4922338" cy="1325563"/>
          </a:xfrm>
        </p:spPr>
        <p:txBody>
          <a:bodyPr>
            <a:normAutofit/>
          </a:bodyPr>
          <a:lstStyle/>
          <a:p>
            <a:r>
              <a:rPr lang="en-GB" sz="3400" dirty="0">
                <a:latin typeface="Jokerman" pitchFamily="82" charset="77"/>
              </a:rPr>
              <a:t>Where the Darkness Lives?</a:t>
            </a:r>
            <a:endParaRPr lang="en-RO" sz="3400" dirty="0">
              <a:latin typeface="Jokerman" pitchFamily="82" charset="77"/>
            </a:endParaRPr>
          </a:p>
        </p:txBody>
      </p:sp>
      <p:sp>
        <p:nvSpPr>
          <p:cNvPr id="3090" name="Rectangle 3089">
            <a:extLst>
              <a:ext uri="{FF2B5EF4-FFF2-40B4-BE49-F238E27FC236}">
                <a16:creationId xmlns:a16="http://schemas.microsoft.com/office/drawing/2014/main" id="{8C818ED5-2F56-4171-9445-3AA4F4462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92" name="Rectangle 3091">
            <a:extLst>
              <a:ext uri="{FF2B5EF4-FFF2-40B4-BE49-F238E27FC236}">
                <a16:creationId xmlns:a16="http://schemas.microsoft.com/office/drawing/2014/main" id="{DE74FCE8-866C-4AFA-B45C-FACE2A609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1" y="2089941"/>
            <a:ext cx="497043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1">
            <a:extLst>
              <a:ext uri="{FF2B5EF4-FFF2-40B4-BE49-F238E27FC236}">
                <a16:creationId xmlns:a16="http://schemas.microsoft.com/office/drawing/2014/main" id="{7ABD2636-895E-9244-E301-1CDC82BCBFAF}"/>
              </a:ext>
            </a:extLst>
          </p:cNvPr>
          <p:cNvSpPr>
            <a:spLocks noGrp="1" noChangeArrowheads="1"/>
          </p:cNvSpPr>
          <p:nvPr>
            <p:ph idx="1"/>
          </p:nvPr>
        </p:nvSpPr>
        <p:spPr bwMode="auto">
          <a:xfrm>
            <a:off x="315944" y="2308356"/>
            <a:ext cx="4922338" cy="458893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85000" lnSpcReduction="10000"/>
          </a:bodyPr>
          <a:lstStyle/>
          <a:p>
            <a:pPr marL="0" marR="0" lvl="0" indent="0" defTabSz="914400" rtl="0" eaLnBrk="0" fontAlgn="base" latinLnBrk="0" hangingPunct="0">
              <a:lnSpc>
                <a:spcPct val="150000"/>
              </a:lnSpc>
              <a:spcBef>
                <a:spcPct val="0"/>
              </a:spcBef>
              <a:spcAft>
                <a:spcPts val="600"/>
              </a:spcAft>
              <a:buClrTx/>
              <a:buSzTx/>
              <a:buFontTx/>
              <a:buChar char="•"/>
              <a:tabLst/>
            </a:pPr>
            <a:r>
              <a:rPr kumimoji="0" lang="en-RO" altLang="en-RO" sz="1900" b="1" i="0" u="none" strike="noStrike" cap="none" normalizeH="0" baseline="0" dirty="0">
                <a:ln>
                  <a:noFill/>
                </a:ln>
                <a:effectLst/>
                <a:latin typeface="BM DoHyeon OTF" panose="020B0600000101010101" pitchFamily="34" charset="-127"/>
                <a:ea typeface="BM DoHyeon OTF" panose="020B0600000101010101" pitchFamily="34" charset="-127"/>
              </a:rPr>
              <a:t>Whitechapel:</a:t>
            </a:r>
            <a:r>
              <a:rPr kumimoji="0" lang="en-RO" altLang="en-RO" sz="1900" b="0" i="0" u="none" strike="noStrike" cap="none" normalizeH="0" baseline="0" dirty="0">
                <a:ln>
                  <a:noFill/>
                </a:ln>
                <a:effectLst/>
                <a:latin typeface="BM DoHyeon OTF" panose="020B0600000101010101" pitchFamily="34" charset="-127"/>
                <a:ea typeface="BM DoHyeon OTF" panose="020B0600000101010101" pitchFamily="34" charset="-127"/>
              </a:rPr>
              <a:t> the area of Jack the Ripper’s murders.</a:t>
            </a:r>
          </a:p>
          <a:p>
            <a:pPr marL="0" marR="0" lvl="0" indent="0" defTabSz="914400" rtl="0" eaLnBrk="0" fontAlgn="base" latinLnBrk="0" hangingPunct="0">
              <a:lnSpc>
                <a:spcPct val="150000"/>
              </a:lnSpc>
              <a:spcBef>
                <a:spcPct val="0"/>
              </a:spcBef>
              <a:spcAft>
                <a:spcPts val="600"/>
              </a:spcAft>
              <a:buClrTx/>
              <a:buSzTx/>
              <a:buFontTx/>
              <a:buChar char="•"/>
              <a:tabLst/>
            </a:pPr>
            <a:r>
              <a:rPr kumimoji="0" lang="en-RO" altLang="en-RO" sz="1900" b="1" i="0" u="none" strike="noStrike" cap="none" normalizeH="0" baseline="0" dirty="0">
                <a:ln>
                  <a:noFill/>
                </a:ln>
                <a:effectLst/>
                <a:latin typeface="BM DoHyeon OTF" panose="020B0600000101010101" pitchFamily="34" charset="-127"/>
                <a:ea typeface="BM DoHyeon OTF" panose="020B0600000101010101" pitchFamily="34" charset="-127"/>
              </a:rPr>
              <a:t>Fleet Street:</a:t>
            </a:r>
            <a:r>
              <a:rPr kumimoji="0" lang="en-RO" altLang="en-RO" sz="1900" b="0" i="0" u="none" strike="noStrike" cap="none" normalizeH="0" baseline="0" dirty="0">
                <a:ln>
                  <a:noFill/>
                </a:ln>
                <a:effectLst/>
                <a:latin typeface="BM DoHyeon OTF" panose="020B0600000101010101" pitchFamily="34" charset="-127"/>
                <a:ea typeface="BM DoHyeon OTF" panose="020B0600000101010101" pitchFamily="34" charset="-127"/>
              </a:rPr>
              <a:t> home of Sweeney Todd’s barbershop legend.</a:t>
            </a:r>
          </a:p>
          <a:p>
            <a:pPr marL="0" marR="0" lvl="0" indent="0" defTabSz="914400" rtl="0" eaLnBrk="0" fontAlgn="base" latinLnBrk="0" hangingPunct="0">
              <a:lnSpc>
                <a:spcPct val="150000"/>
              </a:lnSpc>
              <a:spcBef>
                <a:spcPct val="0"/>
              </a:spcBef>
              <a:spcAft>
                <a:spcPts val="600"/>
              </a:spcAft>
              <a:buClrTx/>
              <a:buSzTx/>
              <a:buFontTx/>
              <a:buChar char="•"/>
              <a:tabLst/>
            </a:pPr>
            <a:r>
              <a:rPr kumimoji="0" lang="en-RO" altLang="en-RO" sz="1900" b="1" i="0" u="none" strike="noStrike" cap="none" normalizeH="0" baseline="0" dirty="0">
                <a:ln>
                  <a:noFill/>
                </a:ln>
                <a:effectLst/>
                <a:latin typeface="BM DoHyeon OTF" panose="020B0600000101010101" pitchFamily="34" charset="-127"/>
                <a:ea typeface="BM DoHyeon OTF" panose="020B0600000101010101" pitchFamily="34" charset="-127"/>
              </a:rPr>
              <a:t>Tower of London:</a:t>
            </a:r>
            <a:r>
              <a:rPr kumimoji="0" lang="en-RO" altLang="en-RO" sz="1900" b="0" i="0" u="none" strike="noStrike" cap="none" normalizeH="0" baseline="0" dirty="0">
                <a:ln>
                  <a:noFill/>
                </a:ln>
                <a:effectLst/>
                <a:latin typeface="BM DoHyeon OTF" panose="020B0600000101010101" pitchFamily="34" charset="-127"/>
                <a:ea typeface="BM DoHyeon OTF" panose="020B0600000101010101" pitchFamily="34" charset="-127"/>
              </a:rPr>
              <a:t> site of royal executions and ghost sightings.</a:t>
            </a:r>
          </a:p>
          <a:p>
            <a:pPr marL="0" marR="0" lvl="0" indent="0" defTabSz="914400" rtl="0" eaLnBrk="0" fontAlgn="base" latinLnBrk="0" hangingPunct="0">
              <a:lnSpc>
                <a:spcPct val="150000"/>
              </a:lnSpc>
              <a:spcBef>
                <a:spcPct val="0"/>
              </a:spcBef>
              <a:spcAft>
                <a:spcPts val="600"/>
              </a:spcAft>
              <a:buClrTx/>
              <a:buSzTx/>
              <a:buFontTx/>
              <a:buChar char="•"/>
              <a:tabLst/>
            </a:pPr>
            <a:r>
              <a:rPr kumimoji="0" lang="en-RO" altLang="en-RO" sz="1900" b="1" i="0" u="none" strike="noStrike" cap="none" normalizeH="0" baseline="0" dirty="0">
                <a:ln>
                  <a:noFill/>
                </a:ln>
                <a:effectLst/>
                <a:latin typeface="BM DoHyeon OTF" panose="020B0600000101010101" pitchFamily="34" charset="-127"/>
                <a:ea typeface="BM DoHyeon OTF" panose="020B0600000101010101" pitchFamily="34" charset="-127"/>
              </a:rPr>
              <a:t>Scotland Yard:</a:t>
            </a:r>
            <a:r>
              <a:rPr kumimoji="0" lang="en-RO" altLang="en-RO" sz="1900" b="0" i="0" u="none" strike="noStrike" cap="none" normalizeH="0" baseline="0" dirty="0">
                <a:ln>
                  <a:noFill/>
                </a:ln>
                <a:effectLst/>
                <a:latin typeface="BM DoHyeon OTF" panose="020B0600000101010101" pitchFamily="34" charset="-127"/>
                <a:ea typeface="BM DoHyeon OTF" panose="020B0600000101010101" pitchFamily="34" charset="-127"/>
              </a:rPr>
              <a:t> headquarters of London’s police, solving countless mysteries.</a:t>
            </a:r>
          </a:p>
          <a:p>
            <a:pPr marL="0" marR="0" lvl="0" indent="0" defTabSz="914400" rtl="0" eaLnBrk="0" fontAlgn="base" latinLnBrk="0" hangingPunct="0">
              <a:lnSpc>
                <a:spcPct val="150000"/>
              </a:lnSpc>
              <a:spcBef>
                <a:spcPct val="0"/>
              </a:spcBef>
              <a:spcAft>
                <a:spcPts val="600"/>
              </a:spcAft>
              <a:buClrTx/>
              <a:buSzTx/>
              <a:buFontTx/>
              <a:buChar char="•"/>
              <a:tabLst/>
            </a:pPr>
            <a:r>
              <a:rPr kumimoji="0" lang="en-RO" altLang="en-RO" sz="1900" b="1" i="0" u="none" strike="noStrike" cap="none" normalizeH="0" baseline="0" dirty="0">
                <a:ln>
                  <a:noFill/>
                </a:ln>
                <a:effectLst/>
                <a:latin typeface="BM DoHyeon OTF" panose="020B0600000101010101" pitchFamily="34" charset="-127"/>
                <a:ea typeface="BM DoHyeon OTF" panose="020B0600000101010101" pitchFamily="34" charset="-127"/>
              </a:rPr>
              <a:t>Baker Street:</a:t>
            </a:r>
            <a:r>
              <a:rPr kumimoji="0" lang="en-RO" altLang="en-RO" sz="1900" b="0" i="0" u="none" strike="noStrike" cap="none" normalizeH="0" baseline="0" dirty="0">
                <a:ln>
                  <a:noFill/>
                </a:ln>
                <a:effectLst/>
                <a:latin typeface="BM DoHyeon OTF" panose="020B0600000101010101" pitchFamily="34" charset="-127"/>
                <a:ea typeface="BM DoHyeon OTF" panose="020B0600000101010101" pitchFamily="34" charset="-127"/>
              </a:rPr>
              <a:t> fictional home of Sherlock Holmes — the world’s most famous detective.</a:t>
            </a:r>
          </a:p>
        </p:txBody>
      </p:sp>
      <p:sp>
        <p:nvSpPr>
          <p:cNvPr id="3" name="Right Arrow 2">
            <a:hlinkClick r:id="rId5" action="ppaction://hlinksldjump"/>
            <a:extLst>
              <a:ext uri="{FF2B5EF4-FFF2-40B4-BE49-F238E27FC236}">
                <a16:creationId xmlns:a16="http://schemas.microsoft.com/office/drawing/2014/main" id="{0B4D18DE-9ED9-EC71-B8DB-905DBD1B0216}"/>
              </a:ext>
            </a:extLst>
          </p:cNvPr>
          <p:cNvSpPr/>
          <p:nvPr/>
        </p:nvSpPr>
        <p:spPr>
          <a:xfrm>
            <a:off x="9687830" y="119385"/>
            <a:ext cx="2141950" cy="897482"/>
          </a:xfrm>
          <a:prstGeom prst="rightArrow">
            <a:avLst>
              <a:gd name="adj1" fmla="val 50000"/>
              <a:gd name="adj2" fmla="val 6276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dirty="0"/>
              <a:t>Back</a:t>
            </a:r>
          </a:p>
        </p:txBody>
      </p:sp>
    </p:spTree>
    <p:extLst>
      <p:ext uri="{BB962C8B-B14F-4D97-AF65-F5344CB8AC3E}">
        <p14:creationId xmlns:p14="http://schemas.microsoft.com/office/powerpoint/2010/main" val="51413095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CE603BF-7A1B-FB8F-FB3C-C331CCD6655E}"/>
              </a:ext>
            </a:extLst>
          </p:cNvPr>
          <p:cNvSpPr>
            <a:spLocks noGrp="1" noChangeArrowheads="1"/>
          </p:cNvSpPr>
          <p:nvPr>
            <p:ph type="title"/>
          </p:nvPr>
        </p:nvSpPr>
        <p:spPr bwMode="auto">
          <a:xfrm>
            <a:off x="2353733" y="2307407"/>
            <a:ext cx="7484533"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RO" altLang="en-RO" sz="8000" b="0" i="0" u="none" strike="noStrike" cap="none" normalizeH="0" baseline="0" dirty="0">
                <a:ln>
                  <a:noFill/>
                </a:ln>
                <a:solidFill>
                  <a:schemeClr val="tx1"/>
                </a:solidFill>
                <a:effectLst/>
                <a:latin typeface="BM DoHyeon OTF" panose="020B0600000101010101" pitchFamily="34" charset="-127"/>
                <a:ea typeface="BM DoHyeon OTF" panose="020B0600000101010101" pitchFamily="34" charset="-127"/>
              </a:rPr>
              <a:t>Thank you for watching!</a:t>
            </a:r>
          </a:p>
        </p:txBody>
      </p:sp>
    </p:spTree>
    <p:extLst>
      <p:ext uri="{BB962C8B-B14F-4D97-AF65-F5344CB8AC3E}">
        <p14:creationId xmlns:p14="http://schemas.microsoft.com/office/powerpoint/2010/main" val="111633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1451</TotalTime>
  <Words>407</Words>
  <Application>Microsoft Macintosh PowerPoint</Application>
  <PresentationFormat>Widescreen</PresentationFormat>
  <Paragraphs>56</Paragraphs>
  <Slides>7</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BM DoHyeon OTF</vt:lpstr>
      <vt:lpstr>BM HANNA 11yrs old OTF</vt:lpstr>
      <vt:lpstr>Alasassy Caps</vt:lpstr>
      <vt:lpstr>Aptos</vt:lpstr>
      <vt:lpstr>Aptos Display</vt:lpstr>
      <vt:lpstr>Arial</vt:lpstr>
      <vt:lpstr>Calibri</vt:lpstr>
      <vt:lpstr>Jokerman</vt:lpstr>
      <vt:lpstr>Office Theme</vt:lpstr>
      <vt:lpstr>London and its crimes</vt:lpstr>
      <vt:lpstr>PowerPoint Presentation</vt:lpstr>
      <vt:lpstr>The city of Swadows</vt:lpstr>
      <vt:lpstr>Historic Crimes</vt:lpstr>
      <vt:lpstr>Modern Crimes</vt:lpstr>
      <vt:lpstr>Where the Darkness Lives?</vt:lpstr>
      <vt:lpstr>Thank you for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4</cp:revision>
  <dcterms:created xsi:type="dcterms:W3CDTF">2025-10-16T15:04:42Z</dcterms:created>
  <dcterms:modified xsi:type="dcterms:W3CDTF">2025-10-20T10:46:35Z</dcterms:modified>
</cp:coreProperties>
</file>