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0" r:id="rId5"/>
    <p:sldId id="261" r:id="rId6"/>
    <p:sldId id="262"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4" autoAdjust="0"/>
    <p:restoredTop sz="94660"/>
  </p:normalViewPr>
  <p:slideViewPr>
    <p:cSldViewPr snapToGrid="0">
      <p:cViewPr varScale="1">
        <p:scale>
          <a:sx n="126" d="100"/>
          <a:sy n="126" d="100"/>
        </p:scale>
        <p:origin x="624"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RO"/>
          </a:p>
        </p:txBody>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RO"/>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A069CB8-F204-4D06-B913-C5A26A89888A}" type="datetimeFigureOut">
              <a:rPr lang="en-US" dirty="0"/>
              <a:t>10/30/25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0BB376-B19C-488D-ABEB-03C7E6E9E3E0}" type="datetimeFigureOut">
              <a:rPr lang="en-US" dirty="0"/>
              <a:t>10/30/25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29637A9-119A-49DA-BD12-AAC58B377D80}"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6F077B-A50F-4D64-8574-E2D6A98A5553}" type="datetimeFigureOut">
              <a:rPr lang="en-US" dirty="0"/>
              <a:t>10/30/25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D9E2A62-1983-43A1-A163-D8AA46534C80}" type="datetimeFigureOut">
              <a:rPr lang="en-US" dirty="0"/>
              <a:t>10/30/25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98F3E3B-34E3-4345-B2A1-994B83598A9C}" type="datetimeFigureOut">
              <a:rPr lang="en-US" dirty="0"/>
              <a:t>10/30/25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D816C96-82A1-4D77-8ADA-627AC6FE3D65}" type="datetimeFigureOut">
              <a:rPr lang="en-US" dirty="0"/>
              <a:t>10/30/25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RO"/>
          </a:p>
        </p:txBody>
      </p:sp>
      <p:sp>
        <p:nvSpPr>
          <p:cNvPr id="6" name="Rectangle 5"/>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RO"/>
          </a:p>
        </p:txBody>
      </p:sp>
      <p:sp>
        <p:nvSpPr>
          <p:cNvPr id="7" name="Date Placeholder 6"/>
          <p:cNvSpPr>
            <a:spLocks noGrp="1"/>
          </p:cNvSpPr>
          <p:nvPr>
            <p:ph type="dt" sz="half" idx="10"/>
          </p:nvPr>
        </p:nvSpPr>
        <p:spPr/>
        <p:txBody>
          <a:bodyPr/>
          <a:lstStyle/>
          <a:p>
            <a:fld id="{1D102C1E-28F2-47E9-802D-339E64E2F920}" type="datetimeFigureOut">
              <a:rPr lang="en-US" dirty="0"/>
              <a:t>10/30/25</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24271A48-F18A-45B3-BC05-1E27DA3F88AF}" type="datetimeFigureOut">
              <a:rPr lang="en-US" dirty="0"/>
              <a:t>10/30/25</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65B747F8-9654-4282-85D2-65F41AAE7A75}" type="datetimeFigureOut">
              <a:rPr lang="en-US" dirty="0"/>
              <a:t>10/30/25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B6E300-0A13-4A81-945A-7333C271A069}" type="datetimeFigureOut">
              <a:rPr lang="en-US" dirty="0"/>
              <a:t>10/30/25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671962-1EA4-46E7-BCB0-F36CE46D1A59}" type="datetimeFigureOut">
              <a:rPr lang="en-US" dirty="0"/>
              <a:t>10/30/25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RO"/>
          </a:p>
        </p:txBody>
      </p:sp>
      <p:sp>
        <p:nvSpPr>
          <p:cNvPr id="9" name="Rectangle 8"/>
          <p:cNvSpPr/>
          <p:nvPr/>
        </p:nvSpPr>
        <p:spPr>
          <a:xfrm>
            <a:off x="15" y="6334316"/>
            <a:ext cx="12191985" cy="664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RO"/>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DC5B261-8843-42D1-AAFC-05E20E2D9B97}" type="datetimeFigureOut">
              <a:rPr lang="en-US" dirty="0"/>
              <a:t>10/30/25</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br>
              <a:rPr lang="en-US" dirty="0"/>
            </a:br>
            <a:r>
              <a:rPr lang="en-US" dirty="0"/>
              <a:t>Christmas Customs</a:t>
            </a:r>
          </a:p>
        </p:txBody>
      </p:sp>
      <p:sp>
        <p:nvSpPr>
          <p:cNvPr id="3" name="Subtitle 2"/>
          <p:cNvSpPr>
            <a:spLocks noGrp="1"/>
          </p:cNvSpPr>
          <p:nvPr>
            <p:ph type="subTitle" idx="1"/>
          </p:nvPr>
        </p:nvSpPr>
        <p:spPr/>
        <p:txBody>
          <a:bodyPr/>
          <a:lstStyle/>
          <a:p>
            <a:r>
              <a:rPr lang="en-US" dirty="0"/>
              <a:t>By </a:t>
            </a:r>
            <a:r>
              <a:rPr lang="en-US" dirty="0" err="1"/>
              <a:t>tudor</a:t>
            </a:r>
            <a:r>
              <a:rPr lang="en-US" dirty="0"/>
              <a:t> </a:t>
            </a:r>
            <a:r>
              <a:rPr lang="en-US" dirty="0" err="1"/>
              <a:t>tripa</a:t>
            </a:r>
            <a:r>
              <a:rPr lang="en-US" dirty="0"/>
              <a:t>, fifth grade</a:t>
            </a:r>
          </a:p>
        </p:txBody>
      </p:sp>
      <p:sp>
        <p:nvSpPr>
          <p:cNvPr id="4" name="TextBox 3"/>
          <p:cNvSpPr txBox="1"/>
          <p:nvPr/>
        </p:nvSpPr>
        <p:spPr>
          <a:xfrm>
            <a:off x="-505097" y="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010846637"/>
      </p:ext>
    </p:extLst>
  </p:cSld>
  <p:clrMapOvr>
    <a:masterClrMapping/>
  </p:clrMapOvr>
  <p:transition spd="slow">
    <p:randomBar dir="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Austria</a:t>
            </a:r>
          </a:p>
        </p:txBody>
      </p:sp>
      <p:sp>
        <p:nvSpPr>
          <p:cNvPr id="3" name="Content Placeholder 2"/>
          <p:cNvSpPr>
            <a:spLocks noGrp="1"/>
          </p:cNvSpPr>
          <p:nvPr>
            <p:ph idx="1"/>
          </p:nvPr>
        </p:nvSpPr>
        <p:spPr/>
        <p:txBody>
          <a:bodyPr/>
          <a:lstStyle/>
          <a:p>
            <a:r>
              <a:rPr lang="en-US" dirty="0"/>
              <a:t>A beast-like demon creature that roams city streets frightening kids and punishing the bad ones – nope, this isn’t Halloween, but St. Nicholas’ evil accomplice, Krampus. In Austrian tradition, St. Nicholas rewards nice little boys and girls, while Krampus is said to capture the naughtiest children and whisk them away in his sack. In the first week of December, young men dress up as the Krampus (especially on the eve of St. Nicholas Day) frightening children with clattering chains and bells.</a:t>
            </a:r>
          </a:p>
        </p:txBody>
      </p:sp>
      <p:pic>
        <p:nvPicPr>
          <p:cNvPr id="4" name="Picture 3"/>
          <p:cNvPicPr>
            <a:picLocks noChangeAspect="1"/>
          </p:cNvPicPr>
          <p:nvPr/>
        </p:nvPicPr>
        <p:blipFill>
          <a:blip r:embed="rId2"/>
          <a:stretch>
            <a:fillRect/>
          </a:stretch>
        </p:blipFill>
        <p:spPr>
          <a:xfrm>
            <a:off x="3788227" y="3553096"/>
            <a:ext cx="3507105" cy="2036445"/>
          </a:xfrm>
          <a:prstGeom prst="rect">
            <a:avLst/>
          </a:prstGeom>
        </p:spPr>
      </p:pic>
    </p:spTree>
    <p:extLst>
      <p:ext uri="{BB962C8B-B14F-4D97-AF65-F5344CB8AC3E}">
        <p14:creationId xmlns:p14="http://schemas.microsoft.com/office/powerpoint/2010/main" val="110665662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Japan</a:t>
            </a:r>
          </a:p>
        </p:txBody>
      </p:sp>
      <p:pic>
        <p:nvPicPr>
          <p:cNvPr id="1026" name="Picture 2" descr="A family get ready to tuck into a KFC share bucket, a pretty bizarre Japanese Christmas traditio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026331" y="1946365"/>
            <a:ext cx="5457780" cy="4022725"/>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p:cNvSpPr/>
          <p:nvPr/>
        </p:nvSpPr>
        <p:spPr>
          <a:xfrm>
            <a:off x="8952411" y="4746171"/>
            <a:ext cx="836023" cy="905692"/>
          </a:xfrm>
          <a:prstGeom prst="ellipse">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809897" y="2299064"/>
            <a:ext cx="4929052" cy="2031325"/>
          </a:xfrm>
          <a:prstGeom prst="rect">
            <a:avLst/>
          </a:prstGeom>
          <a:noFill/>
        </p:spPr>
        <p:txBody>
          <a:bodyPr wrap="square" rtlCol="0">
            <a:spAutoFit/>
          </a:bodyPr>
          <a:lstStyle/>
          <a:p>
            <a:r>
              <a:rPr lang="en-US" dirty="0"/>
              <a:t>Christmas has never been a big deal in Japan. Aside from a few small, secular traditions such as gift-giving and light displays, Christmas remains largely a novelty in the country. However, a new, quirky “tradition” has emerged in recent years – a Christmas Day feast of the Colonel’s very own Kentucky Fried Chicken.</a:t>
            </a:r>
          </a:p>
        </p:txBody>
      </p:sp>
      <p:sp>
        <p:nvSpPr>
          <p:cNvPr id="8" name="TextBox 7"/>
          <p:cNvSpPr txBox="1"/>
          <p:nvPr/>
        </p:nvSpPr>
        <p:spPr>
          <a:xfrm>
            <a:off x="2124891" y="5181600"/>
            <a:ext cx="1733006" cy="369332"/>
          </a:xfrm>
          <a:prstGeom prst="rect">
            <a:avLst/>
          </a:prstGeom>
          <a:noFill/>
        </p:spPr>
        <p:txBody>
          <a:bodyPr wrap="square" rtlCol="0">
            <a:spAutoFit/>
          </a:bodyPr>
          <a:lstStyle/>
          <a:p>
            <a:r>
              <a:rPr lang="en-US" dirty="0"/>
              <a:t>Want to leave?</a:t>
            </a:r>
          </a:p>
        </p:txBody>
      </p:sp>
    </p:spTree>
    <p:extLst>
      <p:ext uri="{BB962C8B-B14F-4D97-AF65-F5344CB8AC3E}">
        <p14:creationId xmlns:p14="http://schemas.microsoft.com/office/powerpoint/2010/main" val="1552754960"/>
      </p:ext>
    </p:extLst>
  </p:cSld>
  <p:clrMapOvr>
    <a:masterClrMapping/>
  </p:clrMapOvr>
  <p:transition spd="med">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Germany</a:t>
            </a:r>
          </a:p>
        </p:txBody>
      </p:sp>
      <p:pic>
        <p:nvPicPr>
          <p:cNvPr id="2050" name="Picture 2" descr="Saint Nicholas with his three amigos: Santa Claus, Knecht Ruprecht and ... a donkey"/>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714682" y="1833154"/>
            <a:ext cx="6239693" cy="402272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18011" y="2124891"/>
            <a:ext cx="5199017" cy="3724096"/>
          </a:xfrm>
          <a:prstGeom prst="rect">
            <a:avLst/>
          </a:prstGeom>
          <a:noFill/>
        </p:spPr>
        <p:txBody>
          <a:bodyPr wrap="square" rtlCol="0">
            <a:spAutoFit/>
          </a:bodyPr>
          <a:lstStyle/>
          <a:p>
            <a:r>
              <a:rPr lang="en-US" sz="1600" dirty="0"/>
              <a:t>Not to be confused with </a:t>
            </a:r>
            <a:r>
              <a:rPr lang="en-US" sz="1600" dirty="0" err="1"/>
              <a:t>Weihnachtsmann</a:t>
            </a:r>
            <a:r>
              <a:rPr lang="en-US" sz="1600" dirty="0"/>
              <a:t> (Father Christmas), </a:t>
            </a:r>
            <a:r>
              <a:rPr lang="en-US" sz="1600" dirty="0" err="1"/>
              <a:t>Nikolaus</a:t>
            </a:r>
            <a:r>
              <a:rPr lang="en-US" sz="1600" dirty="0"/>
              <a:t> travels by donkey in the middle of the night on December 6 (</a:t>
            </a:r>
            <a:r>
              <a:rPr lang="en-US" sz="1600" dirty="0" err="1"/>
              <a:t>Nikolaus</a:t>
            </a:r>
            <a:r>
              <a:rPr lang="en-US" sz="1600" dirty="0"/>
              <a:t> Tag) and leaves little treats like coins, chocolate, oranges and toys in the shoes of good children all over Germany, and particularly in the Bavarian region. St. Nicholas also visits children in schools or at home and in exchange for sweets or a small present each child must recite a poem, sing a song or draw a picture. In short, he’s a great guy. But it isn’t always fun and games. St. Nick often brings along Knecht </a:t>
            </a:r>
            <a:r>
              <a:rPr lang="en-US" sz="1600" dirty="0" err="1"/>
              <a:t>Ruprecht</a:t>
            </a:r>
            <a:r>
              <a:rPr lang="en-US" sz="1600" dirty="0"/>
              <a:t> (Farmhand Rupert). A devil-like character dressed in dark clothes covered with bells and a dirty beard, Knecht </a:t>
            </a:r>
            <a:r>
              <a:rPr lang="en-US" sz="1600" dirty="0" err="1"/>
              <a:t>Ruprecht</a:t>
            </a:r>
            <a:r>
              <a:rPr lang="en-US" sz="1600" dirty="0"/>
              <a:t> carries a stick or a small whip in hand to punish any children who misbehave.</a:t>
            </a:r>
          </a:p>
          <a:p>
            <a:br>
              <a:rPr lang="en-US" sz="1400" dirty="0"/>
            </a:br>
            <a:endParaRPr lang="en-US" sz="1400" dirty="0"/>
          </a:p>
        </p:txBody>
      </p:sp>
    </p:spTree>
    <p:extLst>
      <p:ext uri="{BB962C8B-B14F-4D97-AF65-F5344CB8AC3E}">
        <p14:creationId xmlns:p14="http://schemas.microsoft.com/office/powerpoint/2010/main" val="21614072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Venzuela</a:t>
            </a:r>
            <a:endParaRPr lang="en-US" dirty="0"/>
          </a:p>
        </p:txBody>
      </p:sp>
      <p:pic>
        <p:nvPicPr>
          <p:cNvPr id="3076" name="Picture 4" descr="Enjoy a Christmas dinner consisting of 'tamales' in Venezuela"/>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81896" y="1846263"/>
            <a:ext cx="5773783" cy="402272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158240" y="2081348"/>
            <a:ext cx="3509554" cy="3970318"/>
          </a:xfrm>
          <a:prstGeom prst="rect">
            <a:avLst/>
          </a:prstGeom>
          <a:noFill/>
        </p:spPr>
        <p:txBody>
          <a:bodyPr wrap="square" rtlCol="0">
            <a:spAutoFit/>
          </a:bodyPr>
          <a:lstStyle/>
          <a:p>
            <a:r>
              <a:rPr lang="en-US" dirty="0"/>
              <a:t>Every Christmas Eve, the city’s residents head to church in the early morning – so far, so normal – but, for reasons known only to them, they do so on roller skates. This unique tradition is so popular that roads across the city are closed to cars so that people can skate to church in safety, before heading home for the less-than-traditional Christmas dinner of ‘tamales’ (a wrap made out of cornmeal dough and stuffed with meat, then steamed).</a:t>
            </a:r>
          </a:p>
        </p:txBody>
      </p:sp>
    </p:spTree>
    <p:extLst>
      <p:ext uri="{BB962C8B-B14F-4D97-AF65-F5344CB8AC3E}">
        <p14:creationId xmlns:p14="http://schemas.microsoft.com/office/powerpoint/2010/main" val="15194986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 4 </a:t>
            </a:r>
            <a:r>
              <a:rPr lang="en-US" dirty="0" err="1"/>
              <a:t>Wathing</a:t>
            </a:r>
            <a:endParaRPr lang="en-US" dirty="0"/>
          </a:p>
        </p:txBody>
      </p:sp>
      <p:sp>
        <p:nvSpPr>
          <p:cNvPr id="3" name="Content Placeholder 2"/>
          <p:cNvSpPr>
            <a:spLocks noGrp="1"/>
          </p:cNvSpPr>
          <p:nvPr>
            <p:ph idx="1"/>
          </p:nvPr>
        </p:nvSpPr>
        <p:spPr/>
        <p:txBody>
          <a:bodyPr/>
          <a:lstStyle/>
          <a:p>
            <a:r>
              <a:rPr lang="en-US" dirty="0"/>
              <a:t>Did you have fun?</a:t>
            </a:r>
          </a:p>
        </p:txBody>
      </p:sp>
    </p:spTree>
    <p:extLst>
      <p:ext uri="{BB962C8B-B14F-4D97-AF65-F5344CB8AC3E}">
        <p14:creationId xmlns:p14="http://schemas.microsoft.com/office/powerpoint/2010/main" val="18244851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theme/theme1.xml><?xml version="1.0" encoding="utf-8"?>
<a:theme xmlns:a="http://schemas.openxmlformats.org/drawingml/2006/main" name="Retrospect">
  <a:themeElements>
    <a:clrScheme name="Retrospect">
      <a:dk1>
        <a:srgbClr val="000000"/>
      </a:dk1>
      <a:lt1>
        <a:srgbClr val="FFFFFF"/>
      </a:lt1>
      <a:dk2>
        <a:srgbClr val="46464A"/>
      </a:dk2>
      <a:lt2>
        <a:srgbClr val="D1D9E1"/>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BAB94BD4-5D6D-4148-AB57-A4CCF1FD4E0C}"/>
    </a:ext>
  </a:extLst>
</a:theme>
</file>

<file path=docProps/app.xml><?xml version="1.0" encoding="utf-8"?>
<Properties xmlns="http://schemas.openxmlformats.org/officeDocument/2006/extended-properties" xmlns:vt="http://schemas.openxmlformats.org/officeDocument/2006/docPropsVTypes">
  <Template>Retrospect</Template>
  <TotalTime>83</TotalTime>
  <Words>427</Words>
  <Application>Microsoft Macintosh PowerPoint</Application>
  <PresentationFormat>Widescreen</PresentationFormat>
  <Paragraphs>14</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Calibri</vt:lpstr>
      <vt:lpstr>Calibri Light</vt:lpstr>
      <vt:lpstr>Retrospect</vt:lpstr>
      <vt:lpstr> Christmas Customs</vt:lpstr>
      <vt:lpstr>Austria</vt:lpstr>
      <vt:lpstr>Japan</vt:lpstr>
      <vt:lpstr>Germany</vt:lpstr>
      <vt:lpstr>Venzuela</vt:lpstr>
      <vt:lpstr>Thank you 4 Wathing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Christmas Customs</dc:title>
  <dc:creator>Mihaela Tripa</dc:creator>
  <cp:lastModifiedBy>Sala Conferinte  UVVG</cp:lastModifiedBy>
  <cp:revision>10</cp:revision>
  <dcterms:created xsi:type="dcterms:W3CDTF">2022-12-19T16:34:26Z</dcterms:created>
  <dcterms:modified xsi:type="dcterms:W3CDTF">2025-10-30T09:13:32Z</dcterms:modified>
</cp:coreProperties>
</file>